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8" r:id="rId6"/>
    <p:sldId id="269" r:id="rId7"/>
    <p:sldId id="263" r:id="rId8"/>
    <p:sldId id="265" r:id="rId9"/>
    <p:sldId id="264" r:id="rId10"/>
    <p:sldId id="266" r:id="rId11"/>
    <p:sldId id="271" r:id="rId12"/>
    <p:sldId id="272" r:id="rId13"/>
    <p:sldId id="273"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Open Sans Extra Bold" panose="020B0604020202020204" charset="0"/>
      <p:regular r:id="rId23"/>
    </p:embeddedFont>
    <p:embeddedFont>
      <p:font typeface="Open Sans Extrabold" panose="020B0906030804020204" pitchFamily="34" charset="0"/>
      <p:bold r:id="rId24"/>
      <p:boldItalic r:id="rId25"/>
    </p:embeddedFont>
    <p:embeddedFont>
      <p:font typeface="Poppins Medium" panose="00000600000000000000" pitchFamily="2"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22" autoAdjust="0"/>
  </p:normalViewPr>
  <p:slideViewPr>
    <p:cSldViewPr>
      <p:cViewPr varScale="1">
        <p:scale>
          <a:sx n="42" d="100"/>
          <a:sy n="42" d="100"/>
        </p:scale>
        <p:origin x="6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Phn5w1OlFD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b.watch/5akcstNd7X/"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youtu.be/VHB8lNf6k0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f11bTbzA8" TargetMode="External"/><Relationship Id="rId2" Type="http://schemas.openxmlformats.org/officeDocument/2006/relationships/hyperlink" Target="https://fb.watch/5akcstNd7X/"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2" name="AutoShape 2"/>
          <p:cNvSpPr/>
          <p:nvPr/>
        </p:nvSpPr>
        <p:spPr>
          <a:xfrm rot="-4102768">
            <a:off x="-2689396" y="1185580"/>
            <a:ext cx="6492240" cy="0"/>
          </a:xfrm>
          <a:prstGeom prst="line">
            <a:avLst/>
          </a:prstGeom>
          <a:ln w="381000" cap="flat">
            <a:solidFill>
              <a:srgbClr val="FFFFFF"/>
            </a:solidFill>
            <a:prstDash val="solid"/>
            <a:headEnd type="none" w="sm" len="sm"/>
            <a:tailEnd type="none" w="sm" len="sm"/>
          </a:ln>
        </p:spPr>
      </p:sp>
      <p:sp>
        <p:nvSpPr>
          <p:cNvPr id="3" name="AutoShape 3"/>
          <p:cNvSpPr/>
          <p:nvPr/>
        </p:nvSpPr>
        <p:spPr>
          <a:xfrm rot="-4102768">
            <a:off x="-3467284" y="838200"/>
            <a:ext cx="6492240" cy="0"/>
          </a:xfrm>
          <a:prstGeom prst="line">
            <a:avLst/>
          </a:prstGeom>
          <a:ln w="381000" cap="flat">
            <a:solidFill>
              <a:srgbClr val="FFFFFF"/>
            </a:solidFill>
            <a:prstDash val="solid"/>
            <a:headEnd type="none" w="sm" len="sm"/>
            <a:tailEnd type="none" w="sm" len="sm"/>
          </a:ln>
        </p:spPr>
      </p:sp>
      <p:sp>
        <p:nvSpPr>
          <p:cNvPr id="4" name="AutoShape 4"/>
          <p:cNvSpPr/>
          <p:nvPr/>
        </p:nvSpPr>
        <p:spPr>
          <a:xfrm rot="-4109211">
            <a:off x="-3481999" y="4096341"/>
            <a:ext cx="9778346" cy="0"/>
          </a:xfrm>
          <a:prstGeom prst="line">
            <a:avLst/>
          </a:prstGeom>
          <a:ln w="381000" cap="flat">
            <a:solidFill>
              <a:srgbClr val="FFFFFF"/>
            </a:solidFill>
            <a:prstDash val="solid"/>
            <a:headEnd type="none" w="sm" len="sm"/>
            <a:tailEnd type="none" w="sm" len="sm"/>
          </a:ln>
        </p:spPr>
      </p:sp>
      <p:sp>
        <p:nvSpPr>
          <p:cNvPr id="5" name="AutoShape 5"/>
          <p:cNvSpPr/>
          <p:nvPr/>
        </p:nvSpPr>
        <p:spPr>
          <a:xfrm rot="-4114856">
            <a:off x="-1151154" y="-2142826"/>
            <a:ext cx="14163027" cy="0"/>
          </a:xfrm>
          <a:prstGeom prst="line">
            <a:avLst/>
          </a:prstGeom>
          <a:ln w="381000" cap="flat">
            <a:solidFill>
              <a:srgbClr val="FDF0F0"/>
            </a:solidFill>
            <a:prstDash val="solid"/>
            <a:headEnd type="none" w="sm" len="sm"/>
            <a:tailEnd type="none" w="sm" len="sm"/>
          </a:ln>
        </p:spPr>
      </p:sp>
      <p:sp>
        <p:nvSpPr>
          <p:cNvPr id="6" name="AutoShape 6"/>
          <p:cNvSpPr/>
          <p:nvPr/>
        </p:nvSpPr>
        <p:spPr>
          <a:xfrm rot="-4114856">
            <a:off x="-3588981" y="6139724"/>
            <a:ext cx="14163027" cy="0"/>
          </a:xfrm>
          <a:prstGeom prst="line">
            <a:avLst/>
          </a:prstGeom>
          <a:ln w="381000" cap="flat">
            <a:solidFill>
              <a:srgbClr val="FFFFFF"/>
            </a:solidFill>
            <a:prstDash val="solid"/>
            <a:headEnd type="none" w="sm" len="sm"/>
            <a:tailEnd type="none" w="sm" len="sm"/>
          </a:ln>
        </p:spPr>
      </p:sp>
      <p:sp>
        <p:nvSpPr>
          <p:cNvPr id="7" name="AutoShape 7"/>
          <p:cNvSpPr/>
          <p:nvPr/>
        </p:nvSpPr>
        <p:spPr>
          <a:xfrm rot="-4128452">
            <a:off x="-4248062" y="10280835"/>
            <a:ext cx="14222994" cy="0"/>
          </a:xfrm>
          <a:prstGeom prst="line">
            <a:avLst/>
          </a:prstGeom>
          <a:ln w="381000" cap="flat">
            <a:solidFill>
              <a:srgbClr val="FFFFFF"/>
            </a:solidFill>
            <a:prstDash val="solid"/>
            <a:headEnd type="none" w="sm" len="sm"/>
            <a:tailEnd type="none" w="sm" len="sm"/>
          </a:ln>
        </p:spPr>
      </p:sp>
      <p:sp>
        <p:nvSpPr>
          <p:cNvPr id="8" name="AutoShape 8"/>
          <p:cNvSpPr/>
          <p:nvPr/>
        </p:nvSpPr>
        <p:spPr>
          <a:xfrm rot="-4128452">
            <a:off x="-7332661" y="13300872"/>
            <a:ext cx="14222994" cy="0"/>
          </a:xfrm>
          <a:prstGeom prst="line">
            <a:avLst/>
          </a:prstGeom>
          <a:ln w="381000" cap="flat">
            <a:solidFill>
              <a:srgbClr val="FFFFFF"/>
            </a:solidFill>
            <a:prstDash val="solid"/>
            <a:headEnd type="none" w="sm" len="sm"/>
            <a:tailEnd type="none" w="sm" len="sm"/>
          </a:ln>
        </p:spPr>
      </p:sp>
      <p:sp>
        <p:nvSpPr>
          <p:cNvPr id="9" name="AutoShape 9"/>
          <p:cNvSpPr/>
          <p:nvPr/>
        </p:nvSpPr>
        <p:spPr>
          <a:xfrm rot="6624658">
            <a:off x="1336550" y="9806688"/>
            <a:ext cx="4844971" cy="0"/>
          </a:xfrm>
          <a:prstGeom prst="line">
            <a:avLst/>
          </a:prstGeom>
          <a:ln w="47625" cap="flat">
            <a:solidFill>
              <a:schemeClr val="bg1"/>
            </a:solidFill>
            <a:prstDash val="solid"/>
            <a:headEnd type="none" w="sm" len="sm"/>
            <a:tailEnd type="none" w="sm" len="sm"/>
          </a:ln>
        </p:spPr>
        <p:txBody>
          <a:bodyPr/>
          <a:lstStyle/>
          <a:p>
            <a:endParaRPr lang="en-GB" dirty="0"/>
          </a:p>
        </p:txBody>
      </p:sp>
      <p:sp>
        <p:nvSpPr>
          <p:cNvPr id="10" name="AutoShape 10"/>
          <p:cNvSpPr/>
          <p:nvPr/>
        </p:nvSpPr>
        <p:spPr>
          <a:xfrm rot="6711737">
            <a:off x="246412" y="2842684"/>
            <a:ext cx="6492240" cy="0"/>
          </a:xfrm>
          <a:prstGeom prst="line">
            <a:avLst/>
          </a:prstGeom>
          <a:ln w="47625" cap="flat">
            <a:solidFill>
              <a:srgbClr val="FFFFFF"/>
            </a:solidFill>
            <a:prstDash val="solid"/>
            <a:headEnd type="none" w="sm" len="sm"/>
            <a:tailEnd type="none" w="sm" len="sm"/>
          </a:ln>
        </p:spPr>
      </p:sp>
      <p:sp>
        <p:nvSpPr>
          <p:cNvPr id="11" name="AutoShape 11"/>
          <p:cNvSpPr/>
          <p:nvPr/>
        </p:nvSpPr>
        <p:spPr>
          <a:xfrm rot="6653098">
            <a:off x="-1690682" y="2510185"/>
            <a:ext cx="6492240" cy="0"/>
          </a:xfrm>
          <a:prstGeom prst="line">
            <a:avLst/>
          </a:prstGeom>
          <a:ln w="47625" cap="flat">
            <a:solidFill>
              <a:srgbClr val="D4E9F8"/>
            </a:solidFill>
            <a:prstDash val="solid"/>
            <a:headEnd type="none" w="sm" len="sm"/>
            <a:tailEnd type="none" w="sm" len="sm"/>
          </a:ln>
        </p:spPr>
      </p:sp>
      <p:pic>
        <p:nvPicPr>
          <p:cNvPr id="12" name="Picture 12"/>
          <p:cNvPicPr>
            <a:picLocks noChangeAspect="1"/>
          </p:cNvPicPr>
          <p:nvPr/>
        </p:nvPicPr>
        <p:blipFill>
          <a:blip r:embed="rId2"/>
          <a:srcRect/>
          <a:stretch>
            <a:fillRect/>
          </a:stretch>
        </p:blipFill>
        <p:spPr>
          <a:xfrm>
            <a:off x="15501074" y="9669787"/>
            <a:ext cx="2463832" cy="447970"/>
          </a:xfrm>
          <a:prstGeom prst="rect">
            <a:avLst/>
          </a:prstGeom>
        </p:spPr>
      </p:pic>
      <p:sp>
        <p:nvSpPr>
          <p:cNvPr id="13" name="TextBox 13"/>
          <p:cNvSpPr txBox="1"/>
          <p:nvPr/>
        </p:nvSpPr>
        <p:spPr>
          <a:xfrm>
            <a:off x="6078606" y="1028700"/>
            <a:ext cx="11862379" cy="2409890"/>
          </a:xfrm>
          <a:prstGeom prst="rect">
            <a:avLst/>
          </a:prstGeom>
        </p:spPr>
        <p:txBody>
          <a:bodyPr wrap="square" lIns="0" tIns="0" rIns="0" bIns="0" rtlCol="0" anchor="t">
            <a:spAutoFit/>
          </a:bodyPr>
          <a:lstStyle/>
          <a:p>
            <a:pPr marL="0" marR="0" lvl="0" indent="0" algn="ctr" rtl="0">
              <a:lnSpc>
                <a:spcPct val="90000"/>
              </a:lnSpc>
              <a:spcBef>
                <a:spcPts val="0"/>
              </a:spcBef>
              <a:spcAft>
                <a:spcPts val="0"/>
              </a:spcAft>
              <a:buClr>
                <a:schemeClr val="lt1"/>
              </a:buClr>
              <a:buSzPts val="3600"/>
              <a:buFont typeface="Poppins Medium"/>
              <a:buNone/>
            </a:pPr>
            <a:r>
              <a:rPr lang="en-GB" sz="6600" b="1" dirty="0">
                <a:solidFill>
                  <a:schemeClr val="lt1"/>
                </a:solidFill>
                <a:latin typeface="Open Sans Extrabold" panose="020B0906030804020204" pitchFamily="34" charset="0"/>
                <a:ea typeface="Open Sans Extrabold" panose="020B0906030804020204" pitchFamily="34" charset="0"/>
                <a:cs typeface="Open Sans Extrabold" panose="020B0906030804020204" pitchFamily="34" charset="0"/>
                <a:sym typeface="Poppins"/>
              </a:rPr>
              <a:t>The Living Wage Campaign</a:t>
            </a:r>
          </a:p>
          <a:p>
            <a:pPr marL="0" marR="0" lvl="0" indent="0" algn="ctr" rtl="0">
              <a:lnSpc>
                <a:spcPct val="90000"/>
              </a:lnSpc>
              <a:spcBef>
                <a:spcPts val="0"/>
              </a:spcBef>
              <a:spcAft>
                <a:spcPts val="0"/>
              </a:spcAft>
              <a:buClr>
                <a:schemeClr val="lt1"/>
              </a:buClr>
              <a:buSzPts val="3600"/>
              <a:buFont typeface="Poppins Medium"/>
              <a:buNone/>
            </a:pPr>
            <a:r>
              <a:rPr lang="en-GB" sz="48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a:rPr>
              <a:t>“More important than ever”</a:t>
            </a:r>
          </a:p>
          <a:p>
            <a:pPr marL="0" marR="0" lvl="0" indent="0" algn="ctr" rtl="0">
              <a:lnSpc>
                <a:spcPct val="90000"/>
              </a:lnSpc>
              <a:spcBef>
                <a:spcPts val="0"/>
              </a:spcBef>
              <a:spcAft>
                <a:spcPts val="0"/>
              </a:spcAft>
              <a:buClr>
                <a:schemeClr val="lt1"/>
              </a:buClr>
              <a:buSzPts val="3600"/>
              <a:buFont typeface="Poppins Medium"/>
              <a:buNone/>
            </a:pPr>
            <a:r>
              <a:rPr lang="en-GB" sz="6000" b="1"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a:rPr>
              <a:t>A resource for youth groups</a:t>
            </a:r>
            <a:endParaRPr lang="en-GB" sz="6000" b="1"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pic>
        <p:nvPicPr>
          <p:cNvPr id="15" name="Picture 14">
            <a:extLst>
              <a:ext uri="{FF2B5EF4-FFF2-40B4-BE49-F238E27FC236}">
                <a16:creationId xmlns:a16="http://schemas.microsoft.com/office/drawing/2014/main" id="{222CDAF3-DFC6-4536-B9EF-1479FD2B640A}"/>
              </a:ext>
            </a:extLst>
          </p:cNvPr>
          <p:cNvPicPr>
            <a:picLocks noChangeAspect="1"/>
          </p:cNvPicPr>
          <p:nvPr/>
        </p:nvPicPr>
        <p:blipFill>
          <a:blip r:embed="rId3"/>
          <a:stretch>
            <a:fillRect/>
          </a:stretch>
        </p:blipFill>
        <p:spPr>
          <a:xfrm>
            <a:off x="6471810" y="3681068"/>
            <a:ext cx="7849798" cy="58873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267427" y="523892"/>
            <a:ext cx="15436405" cy="2063898"/>
          </a:xfrm>
          <a:prstGeom prst="rect">
            <a:avLst/>
          </a:prstGeom>
        </p:spPr>
        <p:txBody>
          <a:bodyPr wrap="square" lIns="0" tIns="0" rIns="0" bIns="0" rtlCol="0" anchor="t">
            <a:spAutoFit/>
          </a:bodyPr>
          <a:lstStyle/>
          <a:p>
            <a:pPr>
              <a:lnSpc>
                <a:spcPts val="8363"/>
              </a:lnSpc>
              <a:spcBef>
                <a:spcPct val="0"/>
              </a:spcBef>
            </a:pPr>
            <a:r>
              <a:rPr lang="en-US" sz="4800" dirty="0">
                <a:solidFill>
                  <a:srgbClr val="FFFFFF"/>
                </a:solidFill>
                <a:latin typeface="Open Sans Extra Bold" panose="020B0604020202020204" charset="0"/>
                <a:ea typeface="Open Sans Extra Bold" panose="020B0604020202020204" charset="0"/>
                <a:cs typeface="Open Sans Extra Bold" panose="020B0604020202020204" charset="0"/>
              </a:rPr>
              <a:t>YOUNG PEOPLE LEADING THE WAY:</a:t>
            </a:r>
            <a:br>
              <a:rPr lang="en-US" sz="4800" dirty="0">
                <a:solidFill>
                  <a:srgbClr val="FFFFFF"/>
                </a:solidFill>
                <a:latin typeface="Open Sans Extra Bold" panose="020B0604020202020204" charset="0"/>
                <a:ea typeface="Open Sans Extra Bold" panose="020B0604020202020204" charset="0"/>
                <a:cs typeface="Open Sans Extra Bold" panose="020B0604020202020204" charset="0"/>
              </a:rPr>
            </a:b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The story of </a:t>
            </a:r>
            <a:r>
              <a:rPr lang="en-GB" sz="4800" i="1"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St.A</a:t>
            </a:r>
            <a:r>
              <a:rPr lang="en-GB" sz="4800" b="0" i="1"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ntony’s</a:t>
            </a: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 students</a:t>
            </a:r>
          </a:p>
        </p:txBody>
      </p:sp>
      <p:grpSp>
        <p:nvGrpSpPr>
          <p:cNvPr id="10" name="Group 9">
            <a:extLst>
              <a:ext uri="{FF2B5EF4-FFF2-40B4-BE49-F238E27FC236}">
                <a16:creationId xmlns:a16="http://schemas.microsoft.com/office/drawing/2014/main" id="{047E6221-BB8F-41CE-919A-D8F72A0C0645}"/>
              </a:ext>
            </a:extLst>
          </p:cNvPr>
          <p:cNvGrpSpPr/>
          <p:nvPr/>
        </p:nvGrpSpPr>
        <p:grpSpPr>
          <a:xfrm>
            <a:off x="0" y="9539123"/>
            <a:ext cx="17703832" cy="447970"/>
            <a:chOff x="0" y="9334500"/>
            <a:chExt cx="17703832" cy="447970"/>
          </a:xfrm>
        </p:grpSpPr>
        <p:sp>
          <p:nvSpPr>
            <p:cNvPr id="11" name="AutoShape 3">
              <a:extLst>
                <a:ext uri="{FF2B5EF4-FFF2-40B4-BE49-F238E27FC236}">
                  <a16:creationId xmlns:a16="http://schemas.microsoft.com/office/drawing/2014/main" id="{83104415-0C9A-458D-B0EC-7EC31ED76BC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DC88FC-C6F5-4340-97FD-90C3C0AFCC01}"/>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9DFBE985-B21F-44EE-B535-C997C243C373}"/>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8835DBFC-8768-486B-8E3D-017F980A21A4}"/>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24776421-8CB7-49DD-9CF0-DFC9D6EADB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98EC65CC-29C6-4654-A16F-6FA206EAAC99}"/>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9D11BB48-F289-47C4-9FA8-A26D3972AE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2824875-944A-460F-889C-EF80F82968F8}"/>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pic>
        <p:nvPicPr>
          <p:cNvPr id="19" name="Google Shape;163;p11">
            <a:extLst>
              <a:ext uri="{FF2B5EF4-FFF2-40B4-BE49-F238E27FC236}">
                <a16:creationId xmlns:a16="http://schemas.microsoft.com/office/drawing/2014/main" id="{38C94439-C13A-4FF6-BD0C-EE1C7D7BDD03}"/>
              </a:ext>
            </a:extLst>
          </p:cNvPr>
          <p:cNvPicPr preferRelativeResize="0"/>
          <p:nvPr/>
        </p:nvPicPr>
        <p:blipFill rotWithShape="1">
          <a:blip r:embed="rId3">
            <a:alphaModFix/>
          </a:blip>
          <a:srcRect t="11318"/>
          <a:stretch/>
        </p:blipFill>
        <p:spPr>
          <a:xfrm>
            <a:off x="4648200" y="3187289"/>
            <a:ext cx="8991600" cy="56799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226650" y="548556"/>
            <a:ext cx="12274792" cy="2044086"/>
          </a:xfrm>
          <a:prstGeom prst="rect">
            <a:avLst/>
          </a:prstGeom>
        </p:spPr>
        <p:txBody>
          <a:bodyPr wrap="square" lIns="0" tIns="0" rIns="0" bIns="0" rtlCol="0" anchor="t">
            <a:spAutoFit/>
          </a:bodyPr>
          <a:lstStyle/>
          <a:p>
            <a:pPr>
              <a:lnSpc>
                <a:spcPts val="8363"/>
              </a:lnSpc>
              <a:spcBef>
                <a:spcPct val="0"/>
              </a:spcBef>
            </a:pPr>
            <a:r>
              <a:rPr lang="en-US" sz="4800" dirty="0">
                <a:solidFill>
                  <a:srgbClr val="FFFFFF"/>
                </a:solidFill>
                <a:latin typeface="Open Sans Extra Bold" panose="020B0604020202020204" charset="0"/>
                <a:ea typeface="Open Sans Extra Bold" panose="020B0604020202020204" charset="0"/>
                <a:cs typeface="Open Sans Extra Bold" panose="020B0604020202020204" charset="0"/>
              </a:rPr>
              <a:t>YOUNG PEOPLE LEADING THE WAY:</a:t>
            </a:r>
            <a:br>
              <a:rPr lang="en-US" sz="4800" dirty="0">
                <a:solidFill>
                  <a:srgbClr val="FFFFFF"/>
                </a:solidFill>
                <a:latin typeface="Open Sans Extra Bold" panose="020B0604020202020204" charset="0"/>
                <a:ea typeface="Open Sans Extra Bold" panose="020B0604020202020204" charset="0"/>
                <a:cs typeface="Open Sans Extra Bold" panose="020B0604020202020204" charset="0"/>
              </a:rPr>
            </a:b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The story of </a:t>
            </a:r>
            <a:r>
              <a:rPr lang="en-GB" sz="4800" i="1"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St.A</a:t>
            </a:r>
            <a:r>
              <a:rPr lang="en-GB" sz="4800" b="0" i="1"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ntony’s</a:t>
            </a: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 students</a:t>
            </a:r>
          </a:p>
        </p:txBody>
      </p:sp>
      <p:grpSp>
        <p:nvGrpSpPr>
          <p:cNvPr id="10" name="Group 9">
            <a:extLst>
              <a:ext uri="{FF2B5EF4-FFF2-40B4-BE49-F238E27FC236}">
                <a16:creationId xmlns:a16="http://schemas.microsoft.com/office/drawing/2014/main" id="{047E6221-BB8F-41CE-919A-D8F72A0C0645}"/>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83104415-0C9A-458D-B0EC-7EC31ED76BC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DC88FC-C6F5-4340-97FD-90C3C0AFCC01}"/>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9DFBE985-B21F-44EE-B535-C997C243C373}"/>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8835DBFC-8768-486B-8E3D-017F980A21A4}"/>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24776421-8CB7-49DD-9CF0-DFC9D6EADB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98EC65CC-29C6-4654-A16F-6FA206EAAC99}"/>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9D11BB48-F289-47C4-9FA8-A26D3972AE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2824875-944A-460F-889C-EF80F82968F8}"/>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20" name="TextBox 19">
            <a:extLst>
              <a:ext uri="{FF2B5EF4-FFF2-40B4-BE49-F238E27FC236}">
                <a16:creationId xmlns:a16="http://schemas.microsoft.com/office/drawing/2014/main" id="{ECD1C137-71E8-4020-8CF0-B6920310481C}"/>
              </a:ext>
            </a:extLst>
          </p:cNvPr>
          <p:cNvSpPr txBox="1"/>
          <p:nvPr/>
        </p:nvSpPr>
        <p:spPr>
          <a:xfrm>
            <a:off x="2226650" y="3162300"/>
            <a:ext cx="7450750" cy="5835444"/>
          </a:xfrm>
          <a:prstGeom prst="rect">
            <a:avLst/>
          </a:prstGeom>
          <a:noFill/>
        </p:spPr>
        <p:txBody>
          <a:bodyPr wrap="square">
            <a:spAutoFit/>
          </a:bodyPr>
          <a:lstStyle/>
          <a:p>
            <a:pPr marL="0" marR="0" lvl="0" indent="0" algn="just" rtl="0">
              <a:lnSpc>
                <a:spcPct val="90000"/>
              </a:lnSpc>
              <a:spcBef>
                <a:spcPts val="0"/>
              </a:spcBef>
              <a:spcAft>
                <a:spcPts val="0"/>
              </a:spcAft>
              <a:buClr>
                <a:schemeClr val="dk1"/>
              </a:buClr>
              <a:buSzPts val="4000"/>
              <a:buFont typeface="Poppins Medium"/>
              <a:buNone/>
            </a:pPr>
            <a:r>
              <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In light of  the COVID-19 crisis, St Anthony’s students wrote a song in response to the Thursday night clapping and to celebrate the role that key workers have played during the pandemic.</a:t>
            </a:r>
          </a:p>
          <a:p>
            <a:pPr marL="0" marR="0" lvl="0" indent="0" rtl="0">
              <a:lnSpc>
                <a:spcPct val="90000"/>
              </a:lnSpc>
              <a:spcBef>
                <a:spcPts val="0"/>
              </a:spcBef>
              <a:spcAft>
                <a:spcPts val="0"/>
              </a:spcAft>
              <a:buClr>
                <a:schemeClr val="dk1"/>
              </a:buClr>
              <a:buSzPts val="4000"/>
              <a:buFont typeface="Poppins Medium"/>
              <a:buNone/>
            </a:pPr>
            <a:endPar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rtl="0">
              <a:lnSpc>
                <a:spcPct val="100000"/>
              </a:lnSpc>
              <a:spcBef>
                <a:spcPts val="0"/>
              </a:spcBef>
              <a:spcAft>
                <a:spcPts val="0"/>
              </a:spcAft>
              <a:buClr>
                <a:srgbClr val="000000"/>
              </a:buClr>
              <a:buSzPts val="2800"/>
              <a:buFont typeface="Arial"/>
              <a:buNone/>
            </a:pPr>
            <a:r>
              <a:rPr lang="en-US" sz="3200" b="0" i="0" u="sng"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hlinkClick r:id="rId3">
                  <a:extLst>
                    <a:ext uri="{A12FA001-AC4F-418D-AE19-62706E023703}">
                      <ahyp:hlinkClr xmlns:ahyp="http://schemas.microsoft.com/office/drawing/2018/hyperlinkcolor" val="tx"/>
                    </a:ext>
                  </a:extLst>
                </a:hlinkClick>
              </a:rPr>
              <a:t>https://youtu.be/Phn5w1OlFDs</a:t>
            </a:r>
            <a:endParaRPr lang="en-US"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rtl="0">
              <a:lnSpc>
                <a:spcPct val="100000"/>
              </a:lnSpc>
              <a:spcBef>
                <a:spcPts val="0"/>
              </a:spcBef>
              <a:spcAft>
                <a:spcPts val="0"/>
              </a:spcAft>
              <a:buClr>
                <a:srgbClr val="000000"/>
              </a:buClr>
              <a:buSzPts val="2400"/>
              <a:buFont typeface="Arial"/>
              <a:buNone/>
            </a:pPr>
            <a:endParaRPr lang="en-US"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a:lnSpc>
                <a:spcPct val="90000"/>
              </a:lnSpc>
              <a:buClr>
                <a:schemeClr val="dk1"/>
              </a:buClr>
              <a:buSzPts val="4000"/>
            </a:pPr>
            <a:r>
              <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The song was premiered at the annual London Living Wage Week, November 2020</a:t>
            </a:r>
          </a:p>
          <a:p>
            <a:pPr marL="0" marR="0" lvl="0" indent="0" rtl="0">
              <a:lnSpc>
                <a:spcPct val="90000"/>
              </a:lnSpc>
              <a:spcBef>
                <a:spcPts val="0"/>
              </a:spcBef>
              <a:spcAft>
                <a:spcPts val="0"/>
              </a:spcAft>
              <a:buClr>
                <a:schemeClr val="dk1"/>
              </a:buClr>
              <a:buSzPts val="4000"/>
              <a:buFont typeface="Poppins Medium"/>
              <a:buNone/>
            </a:pP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pic>
        <p:nvPicPr>
          <p:cNvPr id="21" name="Google Shape;177;p14">
            <a:extLst>
              <a:ext uri="{FF2B5EF4-FFF2-40B4-BE49-F238E27FC236}">
                <a16:creationId xmlns:a16="http://schemas.microsoft.com/office/drawing/2014/main" id="{C972828E-E0BA-4B03-B46E-90E22E4EEB7D}"/>
              </a:ext>
            </a:extLst>
          </p:cNvPr>
          <p:cNvPicPr preferRelativeResize="0"/>
          <p:nvPr/>
        </p:nvPicPr>
        <p:blipFill rotWithShape="1">
          <a:blip r:embed="rId4">
            <a:alphaModFix/>
          </a:blip>
          <a:srcRect/>
          <a:stretch/>
        </p:blipFill>
        <p:spPr>
          <a:xfrm>
            <a:off x="11049000" y="3162300"/>
            <a:ext cx="5701747" cy="5701747"/>
          </a:xfrm>
          <a:prstGeom prst="rect">
            <a:avLst/>
          </a:prstGeom>
          <a:noFill/>
          <a:ln>
            <a:noFill/>
          </a:ln>
        </p:spPr>
      </p:pic>
    </p:spTree>
    <p:extLst>
      <p:ext uri="{BB962C8B-B14F-4D97-AF65-F5344CB8AC3E}">
        <p14:creationId xmlns:p14="http://schemas.microsoft.com/office/powerpoint/2010/main" val="393353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354710" y="721172"/>
            <a:ext cx="9660550" cy="966868"/>
          </a:xfrm>
          <a:prstGeom prst="rect">
            <a:avLst/>
          </a:prstGeom>
        </p:spPr>
        <p:txBody>
          <a:bodyPr wrap="square" lIns="0" tIns="0" rIns="0" bIns="0" rtlCol="0" anchor="t">
            <a:spAutoFit/>
          </a:bodyPr>
          <a:lstStyle/>
          <a:p>
            <a:pPr>
              <a:lnSpc>
                <a:spcPts val="8363"/>
              </a:lnSpc>
              <a:spcBef>
                <a:spcPct val="0"/>
              </a:spcBef>
            </a:pPr>
            <a:r>
              <a:rPr lang="en-GB" sz="4800" dirty="0">
                <a:solidFill>
                  <a:srgbClr val="FFFFFF"/>
                </a:solidFill>
                <a:latin typeface="Open Sans Extra Bold" panose="020B0604020202020204" charset="0"/>
                <a:ea typeface="Open Sans Extra Bold" panose="020B0604020202020204" charset="0"/>
                <a:cs typeface="Open Sans Extra Bold" panose="020B0604020202020204" charset="0"/>
              </a:rPr>
              <a:t>GROUP DISCUSSION</a:t>
            </a:r>
            <a:endPar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grpSp>
        <p:nvGrpSpPr>
          <p:cNvPr id="10" name="Group 9">
            <a:extLst>
              <a:ext uri="{FF2B5EF4-FFF2-40B4-BE49-F238E27FC236}">
                <a16:creationId xmlns:a16="http://schemas.microsoft.com/office/drawing/2014/main" id="{047E6221-BB8F-41CE-919A-D8F72A0C0645}"/>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83104415-0C9A-458D-B0EC-7EC31ED76BC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DC88FC-C6F5-4340-97FD-90C3C0AFCC01}"/>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9DFBE985-B21F-44EE-B535-C997C243C373}"/>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8835DBFC-8768-486B-8E3D-017F980A21A4}"/>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24776421-8CB7-49DD-9CF0-DFC9D6EADB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98EC65CC-29C6-4654-A16F-6FA206EAAC99}"/>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9D11BB48-F289-47C4-9FA8-A26D3972AE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2824875-944A-460F-889C-EF80F82968F8}"/>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22" name="TextBox 21">
            <a:extLst>
              <a:ext uri="{FF2B5EF4-FFF2-40B4-BE49-F238E27FC236}">
                <a16:creationId xmlns:a16="http://schemas.microsoft.com/office/drawing/2014/main" id="{38E233A9-8654-459D-BA8B-FA79CF1C980B}"/>
              </a:ext>
            </a:extLst>
          </p:cNvPr>
          <p:cNvSpPr txBox="1"/>
          <p:nvPr/>
        </p:nvSpPr>
        <p:spPr>
          <a:xfrm>
            <a:off x="2226650" y="2006436"/>
            <a:ext cx="14256890" cy="5201424"/>
          </a:xfrm>
          <a:prstGeom prst="rect">
            <a:avLst/>
          </a:prstGeom>
          <a:noFill/>
        </p:spPr>
        <p:txBody>
          <a:bodyPr wrap="square">
            <a:spAutoFit/>
          </a:bodyPr>
          <a:lstStyle/>
          <a:p>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Q. What line from the song jumped out to you? Why?</a:t>
            </a:r>
            <a:b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b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Q. Think about someone you know who is affected by low wages – what is their experience?</a:t>
            </a:r>
            <a:b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b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Q. How might that person benefit from receiving a Living Wage?</a:t>
            </a:r>
            <a:b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br>
            <a:r>
              <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Q. Do you think its important to talk about / build awareness around the Living Wage?  </a:t>
            </a:r>
          </a:p>
          <a:p>
            <a:endParaRPr lang="en-US" sz="36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endParaRPr>
          </a:p>
          <a:p>
            <a:br>
              <a:rPr lang="en-US" sz="4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br>
            <a:r>
              <a:rPr lang="en-US" sz="4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 </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7">
            <a:extLst>
              <a:ext uri="{FF2B5EF4-FFF2-40B4-BE49-F238E27FC236}">
                <a16:creationId xmlns:a16="http://schemas.microsoft.com/office/drawing/2014/main" id="{92EE8D63-DC1B-4945-931D-133A92E11B4C}"/>
              </a:ext>
            </a:extLst>
          </p:cNvPr>
          <p:cNvSpPr txBox="1"/>
          <p:nvPr/>
        </p:nvSpPr>
        <p:spPr>
          <a:xfrm>
            <a:off x="2324230" y="6087315"/>
            <a:ext cx="15135765" cy="2185214"/>
          </a:xfrm>
          <a:prstGeom prst="rect">
            <a:avLst/>
          </a:prstGeom>
        </p:spPr>
        <p:txBody>
          <a:bodyPr wrap="square" lIns="0" tIns="0" rIns="0" bIns="0" rtlCol="0" anchor="t">
            <a:spAutoFit/>
          </a:bodyPr>
          <a:lstStyle/>
          <a:p>
            <a:pPr>
              <a:lnSpc>
                <a:spcPts val="8363"/>
              </a:lnSpc>
              <a:spcBef>
                <a:spcPct val="0"/>
              </a:spcBef>
            </a:pPr>
            <a:r>
              <a:rPr lang="en-GB" sz="4800" dirty="0">
                <a:solidFill>
                  <a:srgbClr val="FFFFFF"/>
                </a:solidFill>
                <a:latin typeface="Open Sans Extra Bold" panose="020B0604020202020204" charset="0"/>
                <a:ea typeface="Open Sans Extra Bold" panose="020B0604020202020204" charset="0"/>
                <a:cs typeface="Open Sans Extra Bold" panose="020B0604020202020204" charset="0"/>
              </a:rPr>
              <a:t>ACTIVITY</a:t>
            </a:r>
          </a:p>
          <a:p>
            <a:pPr>
              <a:spcBef>
                <a:spcPct val="0"/>
              </a:spcBef>
            </a:pPr>
            <a:r>
              <a:rPr lang="en-US" sz="3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Poppins Medium"/>
              </a:rPr>
              <a:t>Could you </a:t>
            </a:r>
            <a:r>
              <a:rPr lang="en-GB" sz="3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write and create your own song/poem about the cost of living crisis/the Living Wage and share on social media?</a:t>
            </a:r>
            <a:endParaRPr lang="en-GB" sz="36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spTree>
    <p:extLst>
      <p:ext uri="{BB962C8B-B14F-4D97-AF65-F5344CB8AC3E}">
        <p14:creationId xmlns:p14="http://schemas.microsoft.com/office/powerpoint/2010/main" val="282827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409691" y="1044324"/>
            <a:ext cx="14104490" cy="1329595"/>
          </a:xfrm>
          <a:prstGeom prst="rect">
            <a:avLst/>
          </a:prstGeom>
        </p:spPr>
        <p:txBody>
          <a:bodyPr wrap="square" lIns="0" tIns="0" rIns="0" bIns="0" rtlCol="0" anchor="t">
            <a:spAutoFit/>
          </a:bodyPr>
          <a:lstStyle/>
          <a:p>
            <a:pPr marL="0" marR="0" lvl="0" indent="0" rtl="0">
              <a:lnSpc>
                <a:spcPct val="90000"/>
              </a:lnSpc>
              <a:spcBef>
                <a:spcPts val="0"/>
              </a:spcBef>
              <a:spcAft>
                <a:spcPts val="0"/>
              </a:spcAft>
              <a:buClr>
                <a:schemeClr val="dk1"/>
              </a:buClr>
              <a:buSzPts val="4000"/>
              <a:buFont typeface="Poppins Medium"/>
              <a:buNone/>
            </a:pPr>
            <a:r>
              <a:rPr lang="en-GB" sz="4800" b="1" i="0" u="none" strike="noStrike" cap="none"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HOW ELSE CAN OUR </a:t>
            </a:r>
            <a:r>
              <a:rPr lang="en-GB" sz="4800" b="1"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YOUTH GROUP</a:t>
            </a:r>
            <a:r>
              <a:rPr lang="en-GB" sz="4800" b="1" i="0" u="none" strike="noStrike" cap="none"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 </a:t>
            </a:r>
          </a:p>
          <a:p>
            <a:pPr marL="0" marR="0" lvl="0" indent="0" rtl="0">
              <a:lnSpc>
                <a:spcPct val="90000"/>
              </a:lnSpc>
              <a:spcBef>
                <a:spcPts val="0"/>
              </a:spcBef>
              <a:spcAft>
                <a:spcPts val="0"/>
              </a:spcAft>
              <a:buClr>
                <a:schemeClr val="dk1"/>
              </a:buClr>
              <a:buSzPts val="4000"/>
              <a:buFont typeface="Poppins Medium"/>
              <a:buNone/>
            </a:pPr>
            <a:r>
              <a:rPr lang="en-GB" sz="4800" b="1" i="0" u="none" strike="noStrike" cap="none"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GET INVOLVED?</a:t>
            </a:r>
          </a:p>
        </p:txBody>
      </p:sp>
      <p:grpSp>
        <p:nvGrpSpPr>
          <p:cNvPr id="10" name="Group 9">
            <a:extLst>
              <a:ext uri="{FF2B5EF4-FFF2-40B4-BE49-F238E27FC236}">
                <a16:creationId xmlns:a16="http://schemas.microsoft.com/office/drawing/2014/main" id="{047E6221-BB8F-41CE-919A-D8F72A0C0645}"/>
              </a:ext>
            </a:extLst>
          </p:cNvPr>
          <p:cNvGrpSpPr/>
          <p:nvPr/>
        </p:nvGrpSpPr>
        <p:grpSpPr>
          <a:xfrm>
            <a:off x="0" y="9334500"/>
            <a:ext cx="17703832" cy="447970"/>
            <a:chOff x="0" y="9334500"/>
            <a:chExt cx="17703832" cy="447970"/>
          </a:xfrm>
        </p:grpSpPr>
        <p:sp>
          <p:nvSpPr>
            <p:cNvPr id="11" name="AutoShape 3">
              <a:extLst>
                <a:ext uri="{FF2B5EF4-FFF2-40B4-BE49-F238E27FC236}">
                  <a16:creationId xmlns:a16="http://schemas.microsoft.com/office/drawing/2014/main" id="{83104415-0C9A-458D-B0EC-7EC31ED76BC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BEDC88FC-C6F5-4340-97FD-90C3C0AFCC01}"/>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9DFBE985-B21F-44EE-B535-C997C243C373}"/>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8835DBFC-8768-486B-8E3D-017F980A21A4}"/>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24776421-8CB7-49DD-9CF0-DFC9D6EADBFA}"/>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98EC65CC-29C6-4654-A16F-6FA206EAAC99}"/>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9D11BB48-F289-47C4-9FA8-A26D3972AE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2824875-944A-460F-889C-EF80F82968F8}"/>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22" name="TextBox 21">
            <a:extLst>
              <a:ext uri="{FF2B5EF4-FFF2-40B4-BE49-F238E27FC236}">
                <a16:creationId xmlns:a16="http://schemas.microsoft.com/office/drawing/2014/main" id="{38E233A9-8654-459D-BA8B-FA79CF1C980B}"/>
              </a:ext>
            </a:extLst>
          </p:cNvPr>
          <p:cNvSpPr txBox="1"/>
          <p:nvPr/>
        </p:nvSpPr>
        <p:spPr>
          <a:xfrm>
            <a:off x="2333491" y="2933700"/>
            <a:ext cx="14256890" cy="4031873"/>
          </a:xfrm>
          <a:prstGeom prst="rect">
            <a:avLst/>
          </a:prstGeom>
          <a:noFill/>
        </p:spPr>
        <p:txBody>
          <a:bodyPr wrap="square">
            <a:spAutoFit/>
          </a:bodyPr>
          <a:lstStyle/>
          <a:p>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the cost-of-living crisis deepening, the campaign for a real Living Wage is </a:t>
            </a:r>
            <a:r>
              <a:rPr lang="en-GB"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more important than ever</a:t>
            </a: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Do you know people affected by low pay in your wider school community? Could you speak to them about their experiences? </a:t>
            </a:r>
          </a:p>
          <a:p>
            <a:endPar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Would you, or they like to get involved with action and activity organised by your local Citizens UK chapter around this campaign?</a:t>
            </a:r>
          </a:p>
        </p:txBody>
      </p:sp>
    </p:spTree>
    <p:extLst>
      <p:ext uri="{BB962C8B-B14F-4D97-AF65-F5344CB8AC3E}">
        <p14:creationId xmlns:p14="http://schemas.microsoft.com/office/powerpoint/2010/main" val="141748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9008FB-31D9-48A7-8C05-A5770592AE0C}"/>
              </a:ext>
            </a:extLst>
          </p:cNvPr>
          <p:cNvGrpSpPr/>
          <p:nvPr/>
        </p:nvGrpSpPr>
        <p:grpSpPr>
          <a:xfrm>
            <a:off x="0" y="9334500"/>
            <a:ext cx="17703832" cy="447970"/>
            <a:chOff x="0" y="9334500"/>
            <a:chExt cx="17703832" cy="447970"/>
          </a:xfrm>
        </p:grpSpPr>
        <p:sp>
          <p:nvSpPr>
            <p:cNvPr id="12" name="AutoShape 3">
              <a:extLst>
                <a:ext uri="{FF2B5EF4-FFF2-40B4-BE49-F238E27FC236}">
                  <a16:creationId xmlns:a16="http://schemas.microsoft.com/office/drawing/2014/main" id="{29D771A4-2D1C-4A68-9DE8-6EF6522FD8A6}"/>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33277D8-6AD8-47BB-9133-DBABCD566227}"/>
                </a:ext>
              </a:extLst>
            </p:cNvPr>
            <p:cNvPicPr>
              <a:picLocks noChangeAspect="1"/>
            </p:cNvPicPr>
            <p:nvPr/>
          </p:nvPicPr>
          <p:blipFill>
            <a:blip r:embed="rId2"/>
            <a:srcRect/>
            <a:stretch>
              <a:fillRect/>
            </a:stretch>
          </p:blipFill>
          <p:spPr>
            <a:xfrm>
              <a:off x="15240000" y="9334500"/>
              <a:ext cx="2463832" cy="447970"/>
            </a:xfrm>
            <a:prstGeom prst="rect">
              <a:avLst/>
            </a:prstGeom>
          </p:spPr>
        </p:pic>
      </p:grpSp>
      <p:sp>
        <p:nvSpPr>
          <p:cNvPr id="26" name="Parallelogram 25">
            <a:extLst>
              <a:ext uri="{FF2B5EF4-FFF2-40B4-BE49-F238E27FC236}">
                <a16:creationId xmlns:a16="http://schemas.microsoft.com/office/drawing/2014/main" id="{8C15DDFE-4318-428E-9346-9096AD79DEEB}"/>
              </a:ext>
            </a:extLst>
          </p:cNvPr>
          <p:cNvSpPr/>
          <p:nvPr/>
        </p:nvSpPr>
        <p:spPr>
          <a:xfrm>
            <a:off x="2827428" y="1934257"/>
            <a:ext cx="12496800" cy="6304282"/>
          </a:xfrm>
          <a:prstGeom prst="parallelogram">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grpSp>
        <p:nvGrpSpPr>
          <p:cNvPr id="27" name="Group 26">
            <a:extLst>
              <a:ext uri="{FF2B5EF4-FFF2-40B4-BE49-F238E27FC236}">
                <a16:creationId xmlns:a16="http://schemas.microsoft.com/office/drawing/2014/main" id="{82A17E6E-A474-4957-AB4F-97FAD60DB081}"/>
              </a:ext>
            </a:extLst>
          </p:cNvPr>
          <p:cNvGrpSpPr/>
          <p:nvPr/>
        </p:nvGrpSpPr>
        <p:grpSpPr>
          <a:xfrm>
            <a:off x="-49028" y="-981982"/>
            <a:ext cx="1649227" cy="4838155"/>
            <a:chOff x="-49027" y="-981982"/>
            <a:chExt cx="1565226" cy="4838155"/>
          </a:xfrm>
        </p:grpSpPr>
        <p:sp>
          <p:nvSpPr>
            <p:cNvPr id="28" name="AutoShape 5">
              <a:extLst>
                <a:ext uri="{FF2B5EF4-FFF2-40B4-BE49-F238E27FC236}">
                  <a16:creationId xmlns:a16="http://schemas.microsoft.com/office/drawing/2014/main" id="{9F7D1A6B-659F-4EEF-A8F4-D267B3522C9D}"/>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29" name="AutoShape 6">
              <a:extLst>
                <a:ext uri="{FF2B5EF4-FFF2-40B4-BE49-F238E27FC236}">
                  <a16:creationId xmlns:a16="http://schemas.microsoft.com/office/drawing/2014/main" id="{3E945E21-36CD-43F5-A17A-40BE56AFB708}"/>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30" name="AutoShape 7">
              <a:extLst>
                <a:ext uri="{FF2B5EF4-FFF2-40B4-BE49-F238E27FC236}">
                  <a16:creationId xmlns:a16="http://schemas.microsoft.com/office/drawing/2014/main" id="{EDE6D25B-17F3-4CE4-B21A-CB7548CBCEFA}"/>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31" name="AutoShape 8">
              <a:extLst>
                <a:ext uri="{FF2B5EF4-FFF2-40B4-BE49-F238E27FC236}">
                  <a16:creationId xmlns:a16="http://schemas.microsoft.com/office/drawing/2014/main" id="{53E87E3C-8378-43D9-9917-9897832FE903}"/>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32" name="AutoShape 9">
              <a:extLst>
                <a:ext uri="{FF2B5EF4-FFF2-40B4-BE49-F238E27FC236}">
                  <a16:creationId xmlns:a16="http://schemas.microsoft.com/office/drawing/2014/main" id="{E96278DF-E9F6-4349-BBE8-F64D3F75881C}"/>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22" name="TextBox 21">
            <a:extLst>
              <a:ext uri="{FF2B5EF4-FFF2-40B4-BE49-F238E27FC236}">
                <a16:creationId xmlns:a16="http://schemas.microsoft.com/office/drawing/2014/main" id="{CB12679B-336C-4FA6-9F55-1F2DC872C49D}"/>
              </a:ext>
            </a:extLst>
          </p:cNvPr>
          <p:cNvSpPr txBox="1"/>
          <p:nvPr/>
        </p:nvSpPr>
        <p:spPr>
          <a:xfrm>
            <a:off x="2963772" y="3467100"/>
            <a:ext cx="12496800" cy="3582519"/>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5300"/>
              <a:buFont typeface="Poppins Medium"/>
              <a:buNone/>
            </a:pPr>
            <a:r>
              <a:rPr lang="en-GB" sz="60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What’s the story of the </a:t>
            </a:r>
            <a:br>
              <a:rPr lang="en-GB" sz="60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br>
            <a:r>
              <a:rPr lang="en-GB" sz="60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Living Wage Campaign? </a:t>
            </a:r>
            <a:br>
              <a:rPr lang="en-GB" sz="44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br>
            <a:r>
              <a:rPr lang="en-GB" sz="44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a:t>
            </a:r>
            <a:br>
              <a:rPr lang="en-GB" sz="4400" b="0" i="1" u="sng" strike="noStrike" cap="none" dirty="0">
                <a:solidFill>
                  <a:srgbClr val="0563C1"/>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br>
            <a:r>
              <a:rPr lang="en-GB" sz="4400" b="0" i="0"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hlinkClick r:id="rId4">
                  <a:extLst>
                    <a:ext uri="{A12FA001-AC4F-418D-AE19-62706E023703}">
                      <ahyp:hlinkClr xmlns:ahyp="http://schemas.microsoft.com/office/drawing/2018/hyperlinkcolor" val="tx"/>
                    </a:ext>
                  </a:extLst>
                </a:hlinkClick>
              </a:rPr>
              <a:t>https://youtu.be/VHB8lNf6k0A</a:t>
            </a:r>
            <a:endParaRPr lang="en-GB" sz="4400" b="0" i="0"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algn="ctr" rtl="0">
              <a:lnSpc>
                <a:spcPct val="90000"/>
              </a:lnSpc>
              <a:spcBef>
                <a:spcPts val="0"/>
              </a:spcBef>
              <a:spcAft>
                <a:spcPts val="0"/>
              </a:spcAft>
              <a:buClr>
                <a:schemeClr val="dk1"/>
              </a:buClr>
              <a:buSzPts val="3600"/>
              <a:buFont typeface="Calibri"/>
              <a:buNone/>
            </a:pPr>
            <a:endParaRPr lang="en-GB" sz="4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11" name="TextBox 11"/>
          <p:cNvSpPr txBox="1"/>
          <p:nvPr/>
        </p:nvSpPr>
        <p:spPr>
          <a:xfrm>
            <a:off x="2133649" y="2168023"/>
            <a:ext cx="8381951" cy="6849054"/>
          </a:xfrm>
          <a:prstGeom prst="rect">
            <a:avLst/>
          </a:prstGeom>
        </p:spPr>
        <p:txBody>
          <a:bodyPr wrap="square" lIns="0" tIns="0" rIns="0" bIns="0" rtlCol="0" anchor="t">
            <a:spAutoFit/>
          </a:bodyPr>
          <a:lstStyle/>
          <a:p>
            <a:pPr marL="0" marR="0" lvl="0" indent="0" rtl="0">
              <a:lnSpc>
                <a:spcPct val="90000"/>
              </a:lnSpc>
              <a:spcBef>
                <a:spcPts val="0"/>
              </a:spcBef>
              <a:spcAft>
                <a:spcPts val="0"/>
              </a:spcAft>
              <a:buClr>
                <a:schemeClr val="dk1"/>
              </a:buClr>
              <a:buSzPts val="24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The Living Wage Campaign was started by leaders in East London. </a:t>
            </a:r>
          </a:p>
          <a:p>
            <a:pPr marL="0" marR="0" lvl="0" indent="0" rtl="0">
              <a:lnSpc>
                <a:spcPct val="90000"/>
              </a:lnSpc>
              <a:spcBef>
                <a:spcPts val="0"/>
              </a:spcBef>
              <a:spcAft>
                <a:spcPts val="0"/>
              </a:spcAft>
              <a:buClr>
                <a:schemeClr val="dk1"/>
              </a:buClr>
              <a:buSzPts val="2400"/>
              <a:buFont typeface="Arial"/>
              <a:buNone/>
            </a:pPr>
            <a:endPar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just" rtl="0">
              <a:lnSpc>
                <a:spcPct val="90000"/>
              </a:lnSpc>
              <a:spcBef>
                <a:spcPts val="0"/>
              </a:spcBef>
              <a:spcAft>
                <a:spcPts val="0"/>
              </a:spcAft>
              <a:buClr>
                <a:schemeClr val="dk1"/>
              </a:buClr>
              <a:buSzPts val="24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It was a student at St. Bonaventure’s who had written in his school book that his mother had died. Upon investigation, it turned out she was earning such low wages and working incredibly long hours, that she was barely home to see her son. She was the cleaner in the office of one of the senior executives at HSBC; the lowest earner working for one of the highest earners. </a:t>
            </a: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lnSpc>
                <a:spcPct val="90000"/>
              </a:lnSpc>
              <a:spcBef>
                <a:spcPts val="1000"/>
              </a:spcBef>
              <a:spcAft>
                <a:spcPts val="0"/>
              </a:spcAft>
              <a:buClr>
                <a:schemeClr val="dk1"/>
              </a:buClr>
              <a:buSzPts val="1100"/>
              <a:buFont typeface="Arial"/>
              <a:buNone/>
            </a:pP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just" rtl="0">
              <a:lnSpc>
                <a:spcPct val="90000"/>
              </a:lnSpc>
              <a:spcBef>
                <a:spcPts val="1000"/>
              </a:spcBef>
              <a:spcAft>
                <a:spcPts val="0"/>
              </a:spcAft>
              <a:buClr>
                <a:schemeClr val="dk1"/>
              </a:buClr>
              <a:buSzPts val="24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This story was behind the inspiration for teachers and faith leaders to launch the Living Wage Campaign. They decided that it was time for local people to act and so they began to organise for a real Living Wage.</a:t>
            </a:r>
          </a:p>
        </p:txBody>
      </p:sp>
      <p:grpSp>
        <p:nvGrpSpPr>
          <p:cNvPr id="12" name="Group 11">
            <a:extLst>
              <a:ext uri="{FF2B5EF4-FFF2-40B4-BE49-F238E27FC236}">
                <a16:creationId xmlns:a16="http://schemas.microsoft.com/office/drawing/2014/main" id="{44EBC384-3FAA-4F49-8816-E058872C7EF4}"/>
              </a:ext>
            </a:extLst>
          </p:cNvPr>
          <p:cNvGrpSpPr/>
          <p:nvPr/>
        </p:nvGrpSpPr>
        <p:grpSpPr>
          <a:xfrm>
            <a:off x="0" y="9334500"/>
            <a:ext cx="17703832" cy="447970"/>
            <a:chOff x="0" y="9334500"/>
            <a:chExt cx="17703832" cy="447970"/>
          </a:xfrm>
        </p:grpSpPr>
        <p:sp>
          <p:nvSpPr>
            <p:cNvPr id="13" name="AutoShape 3">
              <a:extLst>
                <a:ext uri="{FF2B5EF4-FFF2-40B4-BE49-F238E27FC236}">
                  <a16:creationId xmlns:a16="http://schemas.microsoft.com/office/drawing/2014/main" id="{8DC514AC-733B-4AF9-A39A-122BEFC66AFD}"/>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4" name="Picture 8">
              <a:extLst>
                <a:ext uri="{FF2B5EF4-FFF2-40B4-BE49-F238E27FC236}">
                  <a16:creationId xmlns:a16="http://schemas.microsoft.com/office/drawing/2014/main" id="{EF57A96E-0F78-41D9-A4B3-CB815BF1F47D}"/>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5" name="Group 14">
            <a:extLst>
              <a:ext uri="{FF2B5EF4-FFF2-40B4-BE49-F238E27FC236}">
                <a16:creationId xmlns:a16="http://schemas.microsoft.com/office/drawing/2014/main" id="{4B75EEF0-3316-44C7-9CC5-C04351556D26}"/>
              </a:ext>
            </a:extLst>
          </p:cNvPr>
          <p:cNvGrpSpPr/>
          <p:nvPr/>
        </p:nvGrpSpPr>
        <p:grpSpPr>
          <a:xfrm>
            <a:off x="-49028" y="-981982"/>
            <a:ext cx="1649227" cy="4838155"/>
            <a:chOff x="-49027" y="-981982"/>
            <a:chExt cx="1565226" cy="4838155"/>
          </a:xfrm>
        </p:grpSpPr>
        <p:sp>
          <p:nvSpPr>
            <p:cNvPr id="16" name="AutoShape 5">
              <a:extLst>
                <a:ext uri="{FF2B5EF4-FFF2-40B4-BE49-F238E27FC236}">
                  <a16:creationId xmlns:a16="http://schemas.microsoft.com/office/drawing/2014/main" id="{9A1E487A-1588-4E80-AF7C-CB034AD77958}"/>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7" name="AutoShape 6">
              <a:extLst>
                <a:ext uri="{FF2B5EF4-FFF2-40B4-BE49-F238E27FC236}">
                  <a16:creationId xmlns:a16="http://schemas.microsoft.com/office/drawing/2014/main" id="{3FB292A0-51E9-41B4-8C7A-65C927E4C1A8}"/>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8" name="AutoShape 7">
              <a:extLst>
                <a:ext uri="{FF2B5EF4-FFF2-40B4-BE49-F238E27FC236}">
                  <a16:creationId xmlns:a16="http://schemas.microsoft.com/office/drawing/2014/main" id="{FEB3BD06-5FF8-4462-B4B8-DEE2DA3B572B}"/>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9" name="AutoShape 8">
              <a:extLst>
                <a:ext uri="{FF2B5EF4-FFF2-40B4-BE49-F238E27FC236}">
                  <a16:creationId xmlns:a16="http://schemas.microsoft.com/office/drawing/2014/main" id="{00AF761A-BFE7-4425-B20C-7B44061AAAC2}"/>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20" name="AutoShape 9">
              <a:extLst>
                <a:ext uri="{FF2B5EF4-FFF2-40B4-BE49-F238E27FC236}">
                  <a16:creationId xmlns:a16="http://schemas.microsoft.com/office/drawing/2014/main" id="{A6ECA4BD-D26D-4F8A-80B2-C91BFA4CB479}"/>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pic>
        <p:nvPicPr>
          <p:cNvPr id="21" name="Google Shape;106;p3" descr="Living Wage Campaign UK (@LivingWage) | Twitter">
            <a:extLst>
              <a:ext uri="{FF2B5EF4-FFF2-40B4-BE49-F238E27FC236}">
                <a16:creationId xmlns:a16="http://schemas.microsoft.com/office/drawing/2014/main" id="{4CC6FEF5-7176-41A7-8423-CCD6F140127B}"/>
              </a:ext>
            </a:extLst>
          </p:cNvPr>
          <p:cNvPicPr preferRelativeResize="0"/>
          <p:nvPr/>
        </p:nvPicPr>
        <p:blipFill rotWithShape="1">
          <a:blip r:embed="rId3">
            <a:alphaModFix/>
          </a:blip>
          <a:srcRect/>
          <a:stretch/>
        </p:blipFill>
        <p:spPr>
          <a:xfrm>
            <a:off x="11125200" y="2156165"/>
            <a:ext cx="6578632" cy="6911037"/>
          </a:xfrm>
          <a:prstGeom prst="rect">
            <a:avLst/>
          </a:prstGeom>
          <a:noFill/>
          <a:ln>
            <a:noFill/>
          </a:ln>
        </p:spPr>
      </p:pic>
      <p:sp>
        <p:nvSpPr>
          <p:cNvPr id="22" name="Google Shape;103;p3">
            <a:extLst>
              <a:ext uri="{FF2B5EF4-FFF2-40B4-BE49-F238E27FC236}">
                <a16:creationId xmlns:a16="http://schemas.microsoft.com/office/drawing/2014/main" id="{E84DB4C3-59CE-4863-8FE9-C8F69E6BA77A}"/>
              </a:ext>
            </a:extLst>
          </p:cNvPr>
          <p:cNvSpPr txBox="1">
            <a:spLocks/>
          </p:cNvSpPr>
          <p:nvPr/>
        </p:nvSpPr>
        <p:spPr>
          <a:xfrm>
            <a:off x="2031968" y="401650"/>
            <a:ext cx="15798832" cy="1160450"/>
          </a:xfrm>
          <a:prstGeom prst="rect">
            <a:avLst/>
          </a:prstGeom>
          <a:noFill/>
          <a:ln>
            <a:noFill/>
          </a:ln>
        </p:spPr>
        <p:txBody>
          <a:bodyPr spcFirstLastPara="1" wrap="square" lIns="91425" tIns="45700" rIns="91425" bIns="4570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1600"/>
              <a:buFont typeface="Poppins Medium"/>
              <a:buNone/>
            </a:pPr>
            <a:br>
              <a:rPr lang="en-GB" sz="2400"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br>
            <a:r>
              <a:rPr lang="en-GB"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It all started over 20 years ago in East London… </a:t>
            </a:r>
            <a:endParaRPr lang="en-GB" sz="4000"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2" name="TextBox 2"/>
          <p:cNvSpPr txBox="1"/>
          <p:nvPr/>
        </p:nvSpPr>
        <p:spPr>
          <a:xfrm>
            <a:off x="3352800" y="4400384"/>
            <a:ext cx="10920042" cy="3767185"/>
          </a:xfrm>
          <a:prstGeom prst="rect">
            <a:avLst/>
          </a:prstGeom>
        </p:spPr>
        <p:txBody>
          <a:bodyPr wrap="square" lIns="0" tIns="0" rIns="0" bIns="0" rtlCol="0" anchor="t">
            <a:spAutoFit/>
          </a:bodyPr>
          <a:lstStyle/>
          <a:p>
            <a:pPr marL="0" marR="0" lvl="0" indent="0" algn="ctr" rtl="0">
              <a:lnSpc>
                <a:spcPct val="90000"/>
              </a:lnSpc>
              <a:spcBef>
                <a:spcPts val="0"/>
              </a:spcBef>
              <a:spcAft>
                <a:spcPts val="0"/>
              </a:spcAft>
              <a:buClr>
                <a:schemeClr val="lt1"/>
              </a:buClr>
              <a:buSzPts val="5400"/>
              <a:buFont typeface="Poppins Medium"/>
              <a:buNone/>
            </a:pPr>
            <a:r>
              <a:rPr lang="en-GB" sz="48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Lynn’s story</a:t>
            </a:r>
            <a:br>
              <a:rPr lang="en-GB" sz="32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br>
            <a:r>
              <a:rPr lang="en-GB" sz="32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t> </a:t>
            </a:r>
            <a:br>
              <a:rPr lang="en-GB" sz="3200" b="0" i="1" u="sng"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hlinkClick r:id="rId2">
                  <a:extLst>
                    <a:ext uri="{A12FA001-AC4F-418D-AE19-62706E023703}">
                      <ahyp:hlinkClr xmlns:ahyp="http://schemas.microsoft.com/office/drawing/2018/hyperlinkcolor" val="tx"/>
                    </a:ext>
                  </a:extLst>
                </a:hlinkClick>
              </a:rPr>
            </a:br>
            <a:r>
              <a:rPr lang="en-GB" sz="3200" b="0" i="0" u="sng"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hlinkClick r:id="rId3">
                  <a:extLst>
                    <a:ext uri="{A12FA001-AC4F-418D-AE19-62706E023703}">
                      <ahyp:hlinkClr xmlns:ahyp="http://schemas.microsoft.com/office/drawing/2018/hyperlinkcolor" val="tx"/>
                    </a:ext>
                  </a:extLst>
                </a:hlinkClick>
              </a:rPr>
              <a:t>https://www.youtube.com/watch?v=j-f11bTbzA8</a:t>
            </a:r>
            <a:endParaRPr lang="en-GB" sz="3200" b="0" i="0" u="sng"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algn="ctr" rtl="0">
              <a:lnSpc>
                <a:spcPct val="90000"/>
              </a:lnSpc>
              <a:spcBef>
                <a:spcPts val="0"/>
              </a:spcBef>
              <a:spcAft>
                <a:spcPts val="0"/>
              </a:spcAft>
              <a:buClr>
                <a:schemeClr val="lt1"/>
              </a:buClr>
              <a:buSzPts val="5400"/>
              <a:buFont typeface="Poppins Medium"/>
              <a:buNone/>
            </a:pPr>
            <a:endParaRPr lang="en-GB" sz="3200" u="sng"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algn="ctr">
              <a:lnSpc>
                <a:spcPct val="90000"/>
              </a:lnSpc>
              <a:buClr>
                <a:schemeClr val="lt1"/>
              </a:buClr>
              <a:buSzPts val="5400"/>
            </a:pPr>
            <a:endPar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90000"/>
              </a:lnSpc>
              <a:buClr>
                <a:schemeClr val="lt1"/>
              </a:buClr>
              <a:buSzPts val="5400"/>
            </a:pP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the cost-of-living crisis deepening, the campaign </a:t>
            </a:r>
          </a:p>
          <a:p>
            <a:pPr algn="ctr">
              <a:lnSpc>
                <a:spcPct val="90000"/>
              </a:lnSpc>
              <a:buClr>
                <a:schemeClr val="lt1"/>
              </a:buClr>
              <a:buSzPts val="5400"/>
            </a:pP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a real Living Wage is </a:t>
            </a:r>
            <a:r>
              <a:rPr lang="en-GB"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more important than ever</a:t>
            </a:r>
            <a:r>
              <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ctr" rtl="0">
              <a:lnSpc>
                <a:spcPct val="90000"/>
              </a:lnSpc>
              <a:spcBef>
                <a:spcPts val="0"/>
              </a:spcBef>
              <a:spcAft>
                <a:spcPts val="0"/>
              </a:spcAft>
              <a:buClr>
                <a:schemeClr val="lt1"/>
              </a:buClr>
              <a:buSzPts val="5400"/>
              <a:buFont typeface="Poppins Medium"/>
              <a:buNone/>
            </a:pPr>
            <a:r>
              <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 </a:t>
            </a:r>
          </a:p>
        </p:txBody>
      </p:sp>
      <p:grpSp>
        <p:nvGrpSpPr>
          <p:cNvPr id="11" name="Group 10">
            <a:extLst>
              <a:ext uri="{FF2B5EF4-FFF2-40B4-BE49-F238E27FC236}">
                <a16:creationId xmlns:a16="http://schemas.microsoft.com/office/drawing/2014/main" id="{280CFFBC-4954-4E92-9003-0FBA7BA16186}"/>
              </a:ext>
            </a:extLst>
          </p:cNvPr>
          <p:cNvGrpSpPr/>
          <p:nvPr/>
        </p:nvGrpSpPr>
        <p:grpSpPr>
          <a:xfrm>
            <a:off x="0" y="9334500"/>
            <a:ext cx="17703832" cy="447970"/>
            <a:chOff x="0" y="9334500"/>
            <a:chExt cx="17703832" cy="447970"/>
          </a:xfrm>
        </p:grpSpPr>
        <p:sp>
          <p:nvSpPr>
            <p:cNvPr id="12" name="AutoShape 3">
              <a:extLst>
                <a:ext uri="{FF2B5EF4-FFF2-40B4-BE49-F238E27FC236}">
                  <a16:creationId xmlns:a16="http://schemas.microsoft.com/office/drawing/2014/main" id="{09575C4A-6613-492A-B427-A5F4CC627DA7}"/>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62DE7EF-302D-408E-B573-658F608CD1CD}"/>
                </a:ext>
              </a:extLst>
            </p:cNvPr>
            <p:cNvPicPr>
              <a:picLocks noChangeAspect="1"/>
            </p:cNvPicPr>
            <p:nvPr/>
          </p:nvPicPr>
          <p:blipFill>
            <a:blip r:embed="rId4"/>
            <a:srcRect/>
            <a:stretch>
              <a:fillRect/>
            </a:stretch>
          </p:blipFill>
          <p:spPr>
            <a:xfrm>
              <a:off x="15240000" y="9334500"/>
              <a:ext cx="2463832" cy="447970"/>
            </a:xfrm>
            <a:prstGeom prst="rect">
              <a:avLst/>
            </a:prstGeom>
          </p:spPr>
        </p:pic>
      </p:grpSp>
      <p:grpSp>
        <p:nvGrpSpPr>
          <p:cNvPr id="16" name="Group 15">
            <a:extLst>
              <a:ext uri="{FF2B5EF4-FFF2-40B4-BE49-F238E27FC236}">
                <a16:creationId xmlns:a16="http://schemas.microsoft.com/office/drawing/2014/main" id="{5CA0FAC2-87E2-4448-969D-17EDD6A70779}"/>
              </a:ext>
            </a:extLst>
          </p:cNvPr>
          <p:cNvGrpSpPr/>
          <p:nvPr/>
        </p:nvGrpSpPr>
        <p:grpSpPr>
          <a:xfrm>
            <a:off x="-49028" y="-981982"/>
            <a:ext cx="1649227" cy="4838155"/>
            <a:chOff x="-49027" y="-981982"/>
            <a:chExt cx="1565226" cy="4838155"/>
          </a:xfrm>
        </p:grpSpPr>
        <p:sp>
          <p:nvSpPr>
            <p:cNvPr id="5" name="AutoShape 5"/>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6" name="AutoShape 6"/>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7" name="AutoShape 7"/>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8" name="AutoShape 8"/>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9" name="AutoShape 9"/>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14" name="TextBox 13">
            <a:extLst>
              <a:ext uri="{FF2B5EF4-FFF2-40B4-BE49-F238E27FC236}">
                <a16:creationId xmlns:a16="http://schemas.microsoft.com/office/drawing/2014/main" id="{D65DE818-1805-4CAD-9C7C-8B5027FA88AC}"/>
              </a:ext>
            </a:extLst>
          </p:cNvPr>
          <p:cNvSpPr txBox="1"/>
          <p:nvPr/>
        </p:nvSpPr>
        <p:spPr>
          <a:xfrm>
            <a:off x="4412562" y="2607299"/>
            <a:ext cx="10058400" cy="1588127"/>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5400"/>
              <a:buFont typeface="Poppins Medium"/>
              <a:buNone/>
            </a:pPr>
            <a:r>
              <a:rPr lang="en-GB" sz="54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Why does the </a:t>
            </a:r>
          </a:p>
          <a:p>
            <a:pPr marL="0" marR="0" lvl="0" indent="0" algn="ctr" rtl="0">
              <a:lnSpc>
                <a:spcPct val="90000"/>
              </a:lnSpc>
              <a:spcBef>
                <a:spcPts val="0"/>
              </a:spcBef>
              <a:spcAft>
                <a:spcPts val="0"/>
              </a:spcAft>
              <a:buClr>
                <a:schemeClr val="lt1"/>
              </a:buClr>
              <a:buSzPts val="5400"/>
              <a:buFont typeface="Poppins Medium"/>
              <a:buNone/>
            </a:pPr>
            <a:r>
              <a:rPr lang="en-GB" sz="54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Living Wage matter?</a:t>
            </a:r>
            <a:endParaRPr lang="en-GB" sz="5400" dirty="0">
              <a:latin typeface="Open Sans Extra Bold" panose="020B0604020202020204" charset="0"/>
              <a:ea typeface="Open Sans Extra Bold" panose="020B0604020202020204" charset="0"/>
              <a:cs typeface="Open Sans Extra Bold" panose="020B0604020202020204" charset="0"/>
            </a:endParaRPr>
          </a:p>
        </p:txBody>
      </p:sp>
      <p:sp>
        <p:nvSpPr>
          <p:cNvPr id="15" name="Parallelogram 14">
            <a:extLst>
              <a:ext uri="{FF2B5EF4-FFF2-40B4-BE49-F238E27FC236}">
                <a16:creationId xmlns:a16="http://schemas.microsoft.com/office/drawing/2014/main" id="{59D2497A-6A95-4940-8E04-1A2EBCD1670F}"/>
              </a:ext>
            </a:extLst>
          </p:cNvPr>
          <p:cNvSpPr/>
          <p:nvPr/>
        </p:nvSpPr>
        <p:spPr>
          <a:xfrm>
            <a:off x="2827428" y="1934257"/>
            <a:ext cx="12496800" cy="6304282"/>
          </a:xfrm>
          <a:prstGeom prst="parallelogram">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0CFFBC-4954-4E92-9003-0FBA7BA16186}"/>
              </a:ext>
            </a:extLst>
          </p:cNvPr>
          <p:cNvGrpSpPr/>
          <p:nvPr/>
        </p:nvGrpSpPr>
        <p:grpSpPr>
          <a:xfrm>
            <a:off x="0" y="9334500"/>
            <a:ext cx="17703832" cy="447970"/>
            <a:chOff x="0" y="9334500"/>
            <a:chExt cx="17703832" cy="447970"/>
          </a:xfrm>
        </p:grpSpPr>
        <p:sp>
          <p:nvSpPr>
            <p:cNvPr id="12" name="AutoShape 3">
              <a:extLst>
                <a:ext uri="{FF2B5EF4-FFF2-40B4-BE49-F238E27FC236}">
                  <a16:creationId xmlns:a16="http://schemas.microsoft.com/office/drawing/2014/main" id="{09575C4A-6613-492A-B427-A5F4CC627DA7}"/>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62DE7EF-302D-408E-B573-658F608CD1CD}"/>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6" name="Group 15">
            <a:extLst>
              <a:ext uri="{FF2B5EF4-FFF2-40B4-BE49-F238E27FC236}">
                <a16:creationId xmlns:a16="http://schemas.microsoft.com/office/drawing/2014/main" id="{5CA0FAC2-87E2-4448-969D-17EDD6A70779}"/>
              </a:ext>
            </a:extLst>
          </p:cNvPr>
          <p:cNvGrpSpPr/>
          <p:nvPr/>
        </p:nvGrpSpPr>
        <p:grpSpPr>
          <a:xfrm>
            <a:off x="-49028" y="-981982"/>
            <a:ext cx="1649227" cy="4838155"/>
            <a:chOff x="-49027" y="-981982"/>
            <a:chExt cx="1565226" cy="4838155"/>
          </a:xfrm>
        </p:grpSpPr>
        <p:sp>
          <p:nvSpPr>
            <p:cNvPr id="5" name="AutoShape 5"/>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6" name="AutoShape 6"/>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7" name="AutoShape 7"/>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8" name="AutoShape 8"/>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9" name="AutoShape 9"/>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pic>
        <p:nvPicPr>
          <p:cNvPr id="17" name="Google Shape;119;p5">
            <a:extLst>
              <a:ext uri="{FF2B5EF4-FFF2-40B4-BE49-F238E27FC236}">
                <a16:creationId xmlns:a16="http://schemas.microsoft.com/office/drawing/2014/main" id="{DCF209FF-4D51-4EA2-BAF8-95F35367A170}"/>
              </a:ext>
            </a:extLst>
          </p:cNvPr>
          <p:cNvPicPr preferRelativeResize="0"/>
          <p:nvPr/>
        </p:nvPicPr>
        <p:blipFill rotWithShape="1">
          <a:blip r:embed="rId3">
            <a:alphaModFix/>
          </a:blip>
          <a:srcRect l="8287" t="30507" r="65669" b="37664"/>
          <a:stretch/>
        </p:blipFill>
        <p:spPr>
          <a:xfrm>
            <a:off x="2529840" y="2857500"/>
            <a:ext cx="4175760" cy="2887886"/>
          </a:xfrm>
          <a:prstGeom prst="rect">
            <a:avLst/>
          </a:prstGeom>
          <a:noFill/>
          <a:ln>
            <a:noFill/>
          </a:ln>
        </p:spPr>
      </p:pic>
      <p:sp>
        <p:nvSpPr>
          <p:cNvPr id="19" name="TextBox 18">
            <a:extLst>
              <a:ext uri="{FF2B5EF4-FFF2-40B4-BE49-F238E27FC236}">
                <a16:creationId xmlns:a16="http://schemas.microsoft.com/office/drawing/2014/main" id="{1C5279C9-1903-458D-A657-B24AAB4AEBC3}"/>
              </a:ext>
            </a:extLst>
          </p:cNvPr>
          <p:cNvSpPr txBox="1"/>
          <p:nvPr/>
        </p:nvSpPr>
        <p:spPr>
          <a:xfrm>
            <a:off x="2514600" y="6286500"/>
            <a:ext cx="2971800" cy="1089529"/>
          </a:xfrm>
          <a:prstGeom prst="rect">
            <a:avLst/>
          </a:prstGeom>
          <a:noFill/>
        </p:spPr>
        <p:txBody>
          <a:bodyPr wrap="square">
            <a:spAutoFit/>
          </a:bodyPr>
          <a:lstStyle/>
          <a:p>
            <a:pPr marL="0" marR="0" lvl="0" indent="0" rtl="0">
              <a:lnSpc>
                <a:spcPct val="90000"/>
              </a:lnSpc>
              <a:spcBef>
                <a:spcPts val="0"/>
              </a:spcBef>
              <a:spcAft>
                <a:spcPts val="0"/>
              </a:spcAft>
              <a:buClr>
                <a:schemeClr val="lt1"/>
              </a:buClr>
              <a:buSzPts val="5400"/>
              <a:buFont typeface="Poppins Medium"/>
              <a:buNone/>
            </a:pPr>
            <a:r>
              <a:rPr lang="en-GB" sz="3600" b="1"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TABITHA</a:t>
            </a:r>
          </a:p>
          <a:p>
            <a:pPr marL="0" marR="0" lvl="0" indent="0" rtl="0">
              <a:lnSpc>
                <a:spcPct val="90000"/>
              </a:lnSpc>
              <a:spcBef>
                <a:spcPts val="0"/>
              </a:spcBef>
              <a:spcAft>
                <a:spcPts val="0"/>
              </a:spcAft>
              <a:buClr>
                <a:schemeClr val="lt1"/>
              </a:buClr>
              <a:buSzPts val="5400"/>
              <a:buFont typeface="Poppins Medium"/>
              <a:buNone/>
            </a:pPr>
            <a:r>
              <a:rPr lang="en-GB" sz="36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Care Worker</a:t>
            </a:r>
            <a:endParaRPr lang="en-GB" sz="3600" i="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2" name="Group 21">
            <a:extLst>
              <a:ext uri="{FF2B5EF4-FFF2-40B4-BE49-F238E27FC236}">
                <a16:creationId xmlns:a16="http://schemas.microsoft.com/office/drawing/2014/main" id="{A2268CB1-7990-4766-9013-26F40D929DDF}"/>
              </a:ext>
            </a:extLst>
          </p:cNvPr>
          <p:cNvGrpSpPr/>
          <p:nvPr/>
        </p:nvGrpSpPr>
        <p:grpSpPr>
          <a:xfrm>
            <a:off x="8021318" y="1000894"/>
            <a:ext cx="8651236" cy="7533969"/>
            <a:chOff x="8191500" y="1000893"/>
            <a:chExt cx="8651236" cy="7533969"/>
          </a:xfrm>
        </p:grpSpPr>
        <p:sp>
          <p:nvSpPr>
            <p:cNvPr id="18" name="TextBox 17">
              <a:extLst>
                <a:ext uri="{FF2B5EF4-FFF2-40B4-BE49-F238E27FC236}">
                  <a16:creationId xmlns:a16="http://schemas.microsoft.com/office/drawing/2014/main" id="{120A4914-3615-4875-B0F8-D02B28606C89}"/>
                </a:ext>
              </a:extLst>
            </p:cNvPr>
            <p:cNvSpPr txBox="1"/>
            <p:nvPr/>
          </p:nvSpPr>
          <p:spPr>
            <a:xfrm>
              <a:off x="8915400" y="2040906"/>
              <a:ext cx="7927336" cy="5576911"/>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5400"/>
                <a:buFont typeface="Poppins Medium"/>
                <a:buNone/>
              </a:pPr>
              <a:r>
                <a:rPr lang="en-GB" sz="36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We appreciate the Thursday night clapping, but I feel like a Roman Gladiator going into the ring. </a:t>
              </a:r>
            </a:p>
            <a:p>
              <a:pPr marL="0" marR="0" lvl="0" indent="0" algn="ctr" rtl="0">
                <a:lnSpc>
                  <a:spcPct val="90000"/>
                </a:lnSpc>
                <a:spcBef>
                  <a:spcPts val="0"/>
                </a:spcBef>
                <a:spcAft>
                  <a:spcPts val="0"/>
                </a:spcAft>
                <a:buClr>
                  <a:schemeClr val="lt1"/>
                </a:buClr>
                <a:buSzPts val="5400"/>
                <a:buFont typeface="Poppins Medium"/>
                <a:buNone/>
              </a:pPr>
              <a:r>
                <a:rPr lang="en-GB" sz="36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Everyone is clapping you, but you’re pitting yourself against a deadly disease without the proper pay and protection. That’s why I’ve launched this petition to ask Matt Hancock MP to properly fund social care so staff like me and many others can receive the real Living Wage.</a:t>
              </a:r>
              <a:endParaRPr lang="en-GB" sz="36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Open quotation mark outline">
              <a:extLst>
                <a:ext uri="{FF2B5EF4-FFF2-40B4-BE49-F238E27FC236}">
                  <a16:creationId xmlns:a16="http://schemas.microsoft.com/office/drawing/2014/main" id="{A1FDF66C-E6F9-4DBA-AFC1-EB27F479AB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1500" y="1000893"/>
              <a:ext cx="1447800" cy="1447800"/>
            </a:xfrm>
            <a:prstGeom prst="rect">
              <a:avLst/>
            </a:prstGeom>
          </p:spPr>
        </p:pic>
        <p:pic>
          <p:nvPicPr>
            <p:cNvPr id="20" name="Graphic 19" descr="Open quotation mark outline">
              <a:extLst>
                <a:ext uri="{FF2B5EF4-FFF2-40B4-BE49-F238E27FC236}">
                  <a16:creationId xmlns:a16="http://schemas.microsoft.com/office/drawing/2014/main" id="{3A49CFAC-EA55-4C9C-92E2-EB7E8D57BC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5054596" y="7087062"/>
              <a:ext cx="1447800" cy="1447800"/>
            </a:xfrm>
            <a:prstGeom prst="rect">
              <a:avLst/>
            </a:prstGeom>
          </p:spPr>
        </p:pic>
      </p:grpSp>
    </p:spTree>
    <p:extLst>
      <p:ext uri="{BB962C8B-B14F-4D97-AF65-F5344CB8AC3E}">
        <p14:creationId xmlns:p14="http://schemas.microsoft.com/office/powerpoint/2010/main" val="324592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0CFFBC-4954-4E92-9003-0FBA7BA16186}"/>
              </a:ext>
            </a:extLst>
          </p:cNvPr>
          <p:cNvGrpSpPr/>
          <p:nvPr/>
        </p:nvGrpSpPr>
        <p:grpSpPr>
          <a:xfrm>
            <a:off x="0" y="9479405"/>
            <a:ext cx="17703832" cy="447970"/>
            <a:chOff x="0" y="9334500"/>
            <a:chExt cx="17703832" cy="447970"/>
          </a:xfrm>
        </p:grpSpPr>
        <p:sp>
          <p:nvSpPr>
            <p:cNvPr id="12" name="AutoShape 3">
              <a:extLst>
                <a:ext uri="{FF2B5EF4-FFF2-40B4-BE49-F238E27FC236}">
                  <a16:creationId xmlns:a16="http://schemas.microsoft.com/office/drawing/2014/main" id="{09575C4A-6613-492A-B427-A5F4CC627DA7}"/>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3" name="Picture 8">
              <a:extLst>
                <a:ext uri="{FF2B5EF4-FFF2-40B4-BE49-F238E27FC236}">
                  <a16:creationId xmlns:a16="http://schemas.microsoft.com/office/drawing/2014/main" id="{962DE7EF-302D-408E-B573-658F608CD1CD}"/>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6" name="Group 15">
            <a:extLst>
              <a:ext uri="{FF2B5EF4-FFF2-40B4-BE49-F238E27FC236}">
                <a16:creationId xmlns:a16="http://schemas.microsoft.com/office/drawing/2014/main" id="{5CA0FAC2-87E2-4448-969D-17EDD6A70779}"/>
              </a:ext>
            </a:extLst>
          </p:cNvPr>
          <p:cNvGrpSpPr/>
          <p:nvPr/>
        </p:nvGrpSpPr>
        <p:grpSpPr>
          <a:xfrm>
            <a:off x="-49028" y="-981982"/>
            <a:ext cx="1649227" cy="4838155"/>
            <a:chOff x="-49027" y="-981982"/>
            <a:chExt cx="1565226" cy="4838155"/>
          </a:xfrm>
        </p:grpSpPr>
        <p:sp>
          <p:nvSpPr>
            <p:cNvPr id="5" name="AutoShape 5"/>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6" name="AutoShape 6"/>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7" name="AutoShape 7"/>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8" name="AutoShape 8"/>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9" name="AutoShape 9"/>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19" name="TextBox 18">
            <a:extLst>
              <a:ext uri="{FF2B5EF4-FFF2-40B4-BE49-F238E27FC236}">
                <a16:creationId xmlns:a16="http://schemas.microsoft.com/office/drawing/2014/main" id="{1C5279C9-1903-458D-A657-B24AAB4AEBC3}"/>
              </a:ext>
            </a:extLst>
          </p:cNvPr>
          <p:cNvSpPr txBox="1"/>
          <p:nvPr/>
        </p:nvSpPr>
        <p:spPr>
          <a:xfrm>
            <a:off x="1905000" y="6537505"/>
            <a:ext cx="7696200" cy="1938992"/>
          </a:xfrm>
          <a:prstGeom prst="rect">
            <a:avLst/>
          </a:prstGeom>
          <a:noFill/>
        </p:spPr>
        <p:txBody>
          <a:bodyPr wrap="square">
            <a:spAutoFit/>
          </a:bodyPr>
          <a:lstStyle/>
          <a:p>
            <a:r>
              <a:rPr lang="en-GB" sz="3600" b="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FREDLYNE EVBOUMWAN, </a:t>
            </a:r>
          </a:p>
          <a:p>
            <a:r>
              <a:rPr lang="en-GB" sz="2800" b="0" i="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Nottingham Citizens leader and home care worker, speaking at the Citizens UK Living Wage for Social Care Assembly on March 30th 2022.</a:t>
            </a:r>
            <a:endParaRPr lang="en-GB" sz="2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3CF29234-3C5E-4D66-8DD7-6401F27F2A9B}"/>
              </a:ext>
            </a:extLst>
          </p:cNvPr>
          <p:cNvGrpSpPr/>
          <p:nvPr/>
        </p:nvGrpSpPr>
        <p:grpSpPr>
          <a:xfrm>
            <a:off x="8610600" y="1257300"/>
            <a:ext cx="8670491" cy="6639190"/>
            <a:chOff x="8382000" y="1000893"/>
            <a:chExt cx="8670491" cy="6639190"/>
          </a:xfrm>
        </p:grpSpPr>
        <p:sp>
          <p:nvSpPr>
            <p:cNvPr id="18" name="TextBox 17">
              <a:extLst>
                <a:ext uri="{FF2B5EF4-FFF2-40B4-BE49-F238E27FC236}">
                  <a16:creationId xmlns:a16="http://schemas.microsoft.com/office/drawing/2014/main" id="{120A4914-3615-4875-B0F8-D02B28606C89}"/>
                </a:ext>
              </a:extLst>
            </p:cNvPr>
            <p:cNvSpPr txBox="1"/>
            <p:nvPr/>
          </p:nvSpPr>
          <p:spPr>
            <a:xfrm>
              <a:off x="9051491" y="2040906"/>
              <a:ext cx="7331509" cy="4582024"/>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3600"/>
                <a:buFont typeface="Poppins Medium"/>
                <a:buNone/>
              </a:pPr>
              <a:r>
                <a:rPr lang="en-GB" sz="36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 joined in this fight today, to be a voice to those that are choking and suffering in silence. Many care workers can't pay their bills or put food on the table because health and social care is regarded as unskilled labour. The government must listen. We are not unskilled, and we need a </a:t>
              </a:r>
              <a:r>
                <a:rPr lang="en-GB" sz="3600" b="1"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real living wage</a:t>
              </a:r>
              <a:endParaRPr lang="en-GB" sz="2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pic>
          <p:nvPicPr>
            <p:cNvPr id="4" name="Graphic 3" descr="Open quotation mark outline">
              <a:extLst>
                <a:ext uri="{FF2B5EF4-FFF2-40B4-BE49-F238E27FC236}">
                  <a16:creationId xmlns:a16="http://schemas.microsoft.com/office/drawing/2014/main" id="{A1FDF66C-E6F9-4DBA-AFC1-EB27F479AB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0" y="1000893"/>
              <a:ext cx="1338982" cy="1447800"/>
            </a:xfrm>
            <a:prstGeom prst="rect">
              <a:avLst/>
            </a:prstGeom>
          </p:spPr>
        </p:pic>
        <p:pic>
          <p:nvPicPr>
            <p:cNvPr id="20" name="Graphic 19" descr="Open quotation mark outline">
              <a:extLst>
                <a:ext uri="{FF2B5EF4-FFF2-40B4-BE49-F238E27FC236}">
                  <a16:creationId xmlns:a16="http://schemas.microsoft.com/office/drawing/2014/main" id="{3A49CFAC-EA55-4C9C-92E2-EB7E8D57BC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5713509" y="6192283"/>
              <a:ext cx="1338982" cy="1447800"/>
            </a:xfrm>
            <a:prstGeom prst="rect">
              <a:avLst/>
            </a:prstGeom>
          </p:spPr>
        </p:pic>
      </p:grpSp>
      <p:pic>
        <p:nvPicPr>
          <p:cNvPr id="10" name="Picture 9" descr="A person holding a microphone&#10;&#10;Description automatically generated">
            <a:extLst>
              <a:ext uri="{FF2B5EF4-FFF2-40B4-BE49-F238E27FC236}">
                <a16:creationId xmlns:a16="http://schemas.microsoft.com/office/drawing/2014/main" id="{07DF46AD-839E-4B27-8037-D008C54908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736" y="2425244"/>
            <a:ext cx="5341391" cy="3560927"/>
          </a:xfrm>
          <a:prstGeom prst="rect">
            <a:avLst/>
          </a:prstGeom>
        </p:spPr>
      </p:pic>
    </p:spTree>
    <p:extLst>
      <p:ext uri="{BB962C8B-B14F-4D97-AF65-F5344CB8AC3E}">
        <p14:creationId xmlns:p14="http://schemas.microsoft.com/office/powerpoint/2010/main" val="378855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605719" y="914400"/>
            <a:ext cx="14158281" cy="2326791"/>
          </a:xfrm>
          <a:prstGeom prst="rect">
            <a:avLst/>
          </a:prstGeom>
        </p:spPr>
        <p:txBody>
          <a:bodyPr wrap="square" lIns="0" tIns="0" rIns="0" bIns="0" rtlCol="0" anchor="t">
            <a:spAutoFit/>
          </a:bodyPr>
          <a:lstStyle/>
          <a:p>
            <a:pPr marL="0" marR="0" lvl="0" indent="0" algn="l" rtl="0">
              <a:lnSpc>
                <a:spcPct val="90000"/>
              </a:lnSpc>
              <a:spcBef>
                <a:spcPts val="0"/>
              </a:spcBef>
              <a:spcAft>
                <a:spcPts val="0"/>
              </a:spcAft>
              <a:buClr>
                <a:schemeClr val="lt1"/>
              </a:buClr>
              <a:buSzPts val="3600"/>
              <a:buFont typeface="Poppins Medium"/>
              <a:buNone/>
            </a:pPr>
            <a:r>
              <a:rPr lang="en-GB" sz="6000" b="0" i="0" u="none" strike="noStrike" cap="none" dirty="0">
                <a:solidFill>
                  <a:schemeClr val="lt1"/>
                </a:solidFill>
                <a:latin typeface="Open Sans Extra Bold" panose="020B0604020202020204" charset="0"/>
                <a:ea typeface="Open Sans Extra Bold" panose="020B0604020202020204" charset="0"/>
                <a:cs typeface="Open Sans Extra Bold" panose="020B0604020202020204" charset="0"/>
                <a:sym typeface="Poppins Medium"/>
              </a:rPr>
              <a:t>DISCUSSION</a:t>
            </a:r>
            <a:endParaRPr lang="en-GB" sz="2800" b="0" i="0" u="none" strike="noStrike" cap="none" dirty="0">
              <a:solidFill>
                <a:srgbClr val="000000"/>
              </a:solidFill>
              <a:latin typeface="Open Sans Extra Bold" panose="020B0604020202020204" charset="0"/>
              <a:ea typeface="Open Sans Extra Bold" panose="020B0604020202020204" charset="0"/>
              <a:cs typeface="Open Sans Extra Bold" panose="020B0604020202020204" charset="0"/>
              <a:sym typeface="Arial"/>
            </a:endParaRPr>
          </a:p>
          <a:p>
            <a:pPr marL="0" marR="0" lvl="0" indent="0" algn="l" rtl="0">
              <a:lnSpc>
                <a:spcPct val="90000"/>
              </a:lnSpc>
              <a:spcBef>
                <a:spcPts val="0"/>
              </a:spcBef>
              <a:spcAft>
                <a:spcPts val="0"/>
              </a:spcAft>
              <a:buClr>
                <a:schemeClr val="lt1"/>
              </a:buClr>
              <a:buSzPts val="2800"/>
              <a:buFont typeface="Poppins Medium"/>
              <a:buNone/>
            </a:pPr>
            <a:r>
              <a:rPr lang="en-GB" sz="54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Turn to the person next to you and share with them… </a:t>
            </a:r>
            <a:endParaRPr lang="en-GB" sz="3200" b="0" i="1"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TextBox 8"/>
          <p:cNvSpPr txBox="1"/>
          <p:nvPr/>
        </p:nvSpPr>
        <p:spPr>
          <a:xfrm>
            <a:off x="4084159" y="4838700"/>
            <a:ext cx="10119681" cy="1994392"/>
          </a:xfrm>
          <a:prstGeom prst="rect">
            <a:avLst/>
          </a:prstGeom>
        </p:spPr>
        <p:txBody>
          <a:bodyPr wrap="square" lIns="0" tIns="0" rIns="0" bIns="0" rtlCol="0" anchor="t">
            <a:spAutoFit/>
          </a:bodyPr>
          <a:lstStyle/>
          <a:p>
            <a:pPr marL="0" marR="0" lvl="0" indent="0" algn="ctr" rtl="0">
              <a:lnSpc>
                <a:spcPct val="90000"/>
              </a:lnSpc>
              <a:spcBef>
                <a:spcPts val="0"/>
              </a:spcBef>
              <a:spcAft>
                <a:spcPts val="0"/>
              </a:spcAft>
              <a:buClr>
                <a:schemeClr val="lt1"/>
              </a:buClr>
              <a:buSzPts val="4400"/>
              <a:buFont typeface="Poppins Medium"/>
              <a:buNone/>
            </a:pP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Why you think it’s important for </a:t>
            </a:r>
          </a:p>
          <a:p>
            <a:pPr marL="0" marR="0" lvl="0" indent="0" algn="ctr" rtl="0">
              <a:lnSpc>
                <a:spcPct val="90000"/>
              </a:lnSpc>
              <a:spcBef>
                <a:spcPts val="0"/>
              </a:spcBef>
              <a:spcAft>
                <a:spcPts val="0"/>
              </a:spcAft>
              <a:buClr>
                <a:schemeClr val="lt1"/>
              </a:buClr>
              <a:buSzPts val="4400"/>
              <a:buFont typeface="Poppins Medium"/>
              <a:buNone/>
            </a:pP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workers to earn enough </a:t>
            </a:r>
          </a:p>
          <a:p>
            <a:pPr marL="0" marR="0" lvl="0" indent="0" algn="ctr" rtl="0">
              <a:lnSpc>
                <a:spcPct val="90000"/>
              </a:lnSpc>
              <a:spcBef>
                <a:spcPts val="0"/>
              </a:spcBef>
              <a:spcAft>
                <a:spcPts val="0"/>
              </a:spcAft>
              <a:buClr>
                <a:schemeClr val="lt1"/>
              </a:buClr>
              <a:buSzPts val="4400"/>
              <a:buFont typeface="Poppins Medium"/>
              <a:buNone/>
            </a:pPr>
            <a:r>
              <a:rPr lang="en-GB" sz="4800" b="0" i="1"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Poppins Medium"/>
              </a:rPr>
              <a:t>money to live on? </a:t>
            </a:r>
          </a:p>
        </p:txBody>
      </p:sp>
      <p:grpSp>
        <p:nvGrpSpPr>
          <p:cNvPr id="10" name="Group 9">
            <a:extLst>
              <a:ext uri="{FF2B5EF4-FFF2-40B4-BE49-F238E27FC236}">
                <a16:creationId xmlns:a16="http://schemas.microsoft.com/office/drawing/2014/main" id="{F703957C-665F-4976-AE91-D222F26C52E2}"/>
              </a:ext>
            </a:extLst>
          </p:cNvPr>
          <p:cNvGrpSpPr/>
          <p:nvPr/>
        </p:nvGrpSpPr>
        <p:grpSpPr>
          <a:xfrm>
            <a:off x="0" y="9479405"/>
            <a:ext cx="17703832" cy="447970"/>
            <a:chOff x="0" y="9334500"/>
            <a:chExt cx="17703832" cy="447970"/>
          </a:xfrm>
        </p:grpSpPr>
        <p:sp>
          <p:nvSpPr>
            <p:cNvPr id="11" name="AutoShape 3">
              <a:extLst>
                <a:ext uri="{FF2B5EF4-FFF2-40B4-BE49-F238E27FC236}">
                  <a16:creationId xmlns:a16="http://schemas.microsoft.com/office/drawing/2014/main" id="{56F6F4D5-E5CD-4708-9310-21D15BDB6D19}"/>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3C0A69AB-20CA-4D8B-856F-054DE2813F85}"/>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0E723984-8142-4F72-83FE-DF91127B3D7F}"/>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079496EB-1E75-4B15-9929-AF78FCE61851}"/>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9C1C6341-3C1B-4554-A886-78D4C6A27857}"/>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7C9E5A0D-7AE9-47CE-A060-3521B137AB90}"/>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CA8782DE-3A2F-418C-A183-DA86B793B01A}"/>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E8D9481F-D4F7-4D8E-A565-A7ED086E3A97}"/>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7" name="TextBox 7"/>
          <p:cNvSpPr txBox="1"/>
          <p:nvPr/>
        </p:nvSpPr>
        <p:spPr>
          <a:xfrm>
            <a:off x="2105840" y="882836"/>
            <a:ext cx="15346496" cy="830997"/>
          </a:xfrm>
          <a:prstGeom prst="rect">
            <a:avLst/>
          </a:prstGeom>
        </p:spPr>
        <p:txBody>
          <a:bodyPr wrap="square" lIns="0" tIns="0" rIns="0" bIns="0" rtlCol="0" anchor="t">
            <a:spAutoFit/>
          </a:bodyPr>
          <a:lstStyle/>
          <a:p>
            <a:pPr marL="0" marR="0" lvl="0" indent="0" algn="l" rtl="0">
              <a:lnSpc>
                <a:spcPct val="100000"/>
              </a:lnSpc>
              <a:spcBef>
                <a:spcPts val="0"/>
              </a:spcBef>
              <a:spcAft>
                <a:spcPts val="0"/>
              </a:spcAft>
              <a:buClr>
                <a:schemeClr val="dk1"/>
              </a:buClr>
              <a:buSzPts val="2800"/>
              <a:buFont typeface="Poppins Medium"/>
              <a:buNone/>
            </a:pPr>
            <a:r>
              <a:rPr lang="en-GB" sz="5400" b="0" i="0" u="none" strike="noStrike" cap="none" dirty="0">
                <a:solidFill>
                  <a:schemeClr val="bg1"/>
                </a:solidFill>
                <a:latin typeface="Open Sans Extra Bold" panose="020B0604020202020204" charset="0"/>
                <a:ea typeface="Open Sans Extra Bold" panose="020B0604020202020204" charset="0"/>
                <a:cs typeface="Open Sans Extra Bold" panose="020B0604020202020204" charset="0"/>
                <a:sym typeface="Poppins Medium"/>
              </a:rPr>
              <a:t>So What is the Real Living Wage? </a:t>
            </a:r>
          </a:p>
        </p:txBody>
      </p:sp>
      <p:sp>
        <p:nvSpPr>
          <p:cNvPr id="8" name="TextBox 8"/>
          <p:cNvSpPr txBox="1"/>
          <p:nvPr/>
        </p:nvSpPr>
        <p:spPr>
          <a:xfrm>
            <a:off x="2105840" y="2477106"/>
            <a:ext cx="8618091" cy="6980372"/>
          </a:xfrm>
          <a:prstGeom prst="rect">
            <a:avLst/>
          </a:prstGeom>
        </p:spPr>
        <p:txBody>
          <a:bodyPr wrap="square" lIns="0" tIns="0" rIns="0" bIns="0" rtlCol="0" anchor="t">
            <a:spAutoFit/>
          </a:bodyPr>
          <a:lstStyle/>
          <a:p>
            <a:pPr marL="0" marR="0" lvl="0" indent="0" algn="just" rtl="0">
              <a:lnSpc>
                <a:spcPct val="90000"/>
              </a:lnSpc>
              <a:spcBef>
                <a:spcPts val="0"/>
              </a:spcBef>
              <a:spcAft>
                <a:spcPts val="0"/>
              </a:spcAft>
              <a:buClr>
                <a:schemeClr val="dk1"/>
              </a:buClr>
              <a:buSzPts val="20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The Living Wage is an hourly rate, calculated according to cost of living in the UK by the Living Wage Foundation. The UK Living Wage is currently £10.90 per hour. The London Living Wage is currently £1</a:t>
            </a:r>
            <a:r>
              <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1</a:t>
            </a: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.95 per hour.</a:t>
            </a:r>
            <a:endPar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algn="just" rtl="0">
              <a:lnSpc>
                <a:spcPct val="90000"/>
              </a:lnSpc>
              <a:spcBef>
                <a:spcPts val="0"/>
              </a:spcBef>
              <a:spcAft>
                <a:spcPts val="0"/>
              </a:spcAft>
              <a:buClr>
                <a:schemeClr val="dk1"/>
              </a:buClr>
              <a:buSzPts val="2000"/>
              <a:buFont typeface="Arial"/>
              <a:buNone/>
            </a:pP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a:p>
            <a:pPr marL="0" marR="0" lvl="0" indent="0" algn="just" rtl="0">
              <a:lnSpc>
                <a:spcPct val="90000"/>
              </a:lnSpc>
              <a:spcBef>
                <a:spcPts val="0"/>
              </a:spcBef>
              <a:spcAft>
                <a:spcPts val="0"/>
              </a:spcAft>
              <a:buClr>
                <a:schemeClr val="dk1"/>
              </a:buClr>
              <a:buSzPts val="20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In April 2016, the government introduced a higher minimum wage rate for all staff over 25 years of age inspired by the Living Wage campaign - even calling it the ‘National Living Wage’. </a:t>
            </a:r>
            <a:endPar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lnSpc>
                <a:spcPct val="90000"/>
              </a:lnSpc>
              <a:spcBef>
                <a:spcPts val="0"/>
              </a:spcBef>
              <a:spcAft>
                <a:spcPts val="0"/>
              </a:spcAft>
              <a:buClr>
                <a:schemeClr val="dk1"/>
              </a:buClr>
              <a:buSzPts val="2000"/>
              <a:buFont typeface="Arial"/>
              <a:buNone/>
            </a:pP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lnSpc>
                <a:spcPct val="90000"/>
              </a:lnSpc>
              <a:spcBef>
                <a:spcPts val="0"/>
              </a:spcBef>
              <a:spcAft>
                <a:spcPts val="0"/>
              </a:spcAft>
              <a:buClr>
                <a:schemeClr val="dk1"/>
              </a:buClr>
              <a:buSzPts val="2000"/>
              <a:buFont typeface="Arial"/>
              <a:buNone/>
            </a:pPr>
            <a: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However, this wage is not calculated according to what employees and their families need to live. Instead, it is based on the governments standard. The government minimum takes into account what is affordable for businesses, but is not based on not what it actually costs to live.</a:t>
            </a:r>
            <a:br>
              <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b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endParaRPr>
          </a:p>
        </p:txBody>
      </p:sp>
      <p:grpSp>
        <p:nvGrpSpPr>
          <p:cNvPr id="10" name="Group 9">
            <a:extLst>
              <a:ext uri="{FF2B5EF4-FFF2-40B4-BE49-F238E27FC236}">
                <a16:creationId xmlns:a16="http://schemas.microsoft.com/office/drawing/2014/main" id="{44358A5E-FCFA-4DF1-B898-4F856AEC31E6}"/>
              </a:ext>
            </a:extLst>
          </p:cNvPr>
          <p:cNvGrpSpPr/>
          <p:nvPr/>
        </p:nvGrpSpPr>
        <p:grpSpPr>
          <a:xfrm>
            <a:off x="0" y="9457478"/>
            <a:ext cx="17703832" cy="447970"/>
            <a:chOff x="0" y="9334500"/>
            <a:chExt cx="17703832" cy="447970"/>
          </a:xfrm>
        </p:grpSpPr>
        <p:sp>
          <p:nvSpPr>
            <p:cNvPr id="11" name="AutoShape 3">
              <a:extLst>
                <a:ext uri="{FF2B5EF4-FFF2-40B4-BE49-F238E27FC236}">
                  <a16:creationId xmlns:a16="http://schemas.microsoft.com/office/drawing/2014/main" id="{76A222E4-9391-47D6-8C63-E99ABD0E0BB1}"/>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0DDF0EF4-201B-4491-B9DB-17402170A416}"/>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B4D5B883-B200-4BDA-9E22-837EBBC1566E}"/>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23B5C699-2760-431D-B749-4486C711A742}"/>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6F607792-BF8E-487A-BAA7-B35DF493038B}"/>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CA5E2B29-554B-44EF-962B-DAB499A5445A}"/>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579D3FAD-F07F-4462-A821-A8EA336F663B}"/>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D0B63F5E-B65E-4E54-9E11-68C8DA1B09AD}"/>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sp>
        <p:nvSpPr>
          <p:cNvPr id="19" name="TextBox 18">
            <a:extLst>
              <a:ext uri="{FF2B5EF4-FFF2-40B4-BE49-F238E27FC236}">
                <a16:creationId xmlns:a16="http://schemas.microsoft.com/office/drawing/2014/main" id="{91439C41-D08B-4B6F-B4D2-73C7A8106A92}"/>
              </a:ext>
            </a:extLst>
          </p:cNvPr>
          <p:cNvSpPr txBox="1"/>
          <p:nvPr/>
        </p:nvSpPr>
        <p:spPr>
          <a:xfrm>
            <a:off x="12019723" y="6432177"/>
            <a:ext cx="5684109" cy="2062103"/>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600"/>
              <a:buFont typeface="Arial"/>
              <a:buNone/>
            </a:pPr>
            <a:r>
              <a:rPr lang="en-GB" sz="32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Poppins Medium"/>
              </a:rPr>
              <a:t>The real Living Wage is calculated on the cost of a basket of supermarket shopping. </a:t>
            </a:r>
            <a:endParaRPr lang="en-GB" sz="28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6" name="Graphic 5" descr="Grocery bag with solid fill">
            <a:extLst>
              <a:ext uri="{FF2B5EF4-FFF2-40B4-BE49-F238E27FC236}">
                <a16:creationId xmlns:a16="http://schemas.microsoft.com/office/drawing/2014/main" id="{9BB27091-BBFA-42FF-B079-B8E3C558EA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477" y="2175960"/>
            <a:ext cx="4038600" cy="4038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4DA1"/>
        </a:solidFill>
        <a:effectLst/>
      </p:bgPr>
    </p:bg>
    <p:spTree>
      <p:nvGrpSpPr>
        <p:cNvPr id="1" name=""/>
        <p:cNvGrpSpPr/>
        <p:nvPr/>
      </p:nvGrpSpPr>
      <p:grpSpPr>
        <a:xfrm>
          <a:off x="0" y="0"/>
          <a:ext cx="0" cy="0"/>
          <a:chOff x="0" y="0"/>
          <a:chExt cx="0" cy="0"/>
        </a:xfrm>
      </p:grpSpPr>
      <p:sp>
        <p:nvSpPr>
          <p:cNvPr id="8" name="TextBox 8"/>
          <p:cNvSpPr txBox="1"/>
          <p:nvPr/>
        </p:nvSpPr>
        <p:spPr>
          <a:xfrm>
            <a:off x="2070912" y="554647"/>
            <a:ext cx="11863685" cy="1151923"/>
          </a:xfrm>
          <a:prstGeom prst="rect">
            <a:avLst/>
          </a:prstGeom>
        </p:spPr>
        <p:txBody>
          <a:bodyPr wrap="square" lIns="0" tIns="0" rIns="0" bIns="0" rtlCol="0" anchor="t">
            <a:spAutoFit/>
          </a:bodyPr>
          <a:lstStyle/>
          <a:p>
            <a:pPr algn="ctr">
              <a:lnSpc>
                <a:spcPts val="9483"/>
              </a:lnSpc>
              <a:spcBef>
                <a:spcPct val="0"/>
              </a:spcBef>
            </a:pPr>
            <a:r>
              <a:rPr lang="en-US" sz="6773" dirty="0">
                <a:solidFill>
                  <a:srgbClr val="FFFFFF"/>
                </a:solidFill>
                <a:latin typeface="Open Sans Extra Bold" panose="020B0604020202020204" charset="0"/>
                <a:ea typeface="Open Sans Extra Bold" panose="020B0604020202020204" charset="0"/>
                <a:cs typeface="Open Sans Extra Bold" panose="020B0604020202020204" charset="0"/>
              </a:rPr>
              <a:t>Explaining UK Wage Rates</a:t>
            </a:r>
          </a:p>
        </p:txBody>
      </p:sp>
      <p:grpSp>
        <p:nvGrpSpPr>
          <p:cNvPr id="10" name="Group 9">
            <a:extLst>
              <a:ext uri="{FF2B5EF4-FFF2-40B4-BE49-F238E27FC236}">
                <a16:creationId xmlns:a16="http://schemas.microsoft.com/office/drawing/2014/main" id="{2F610B92-5F09-4043-9A6C-472F1AA9E63D}"/>
              </a:ext>
            </a:extLst>
          </p:cNvPr>
          <p:cNvGrpSpPr/>
          <p:nvPr/>
        </p:nvGrpSpPr>
        <p:grpSpPr>
          <a:xfrm>
            <a:off x="0" y="9479405"/>
            <a:ext cx="17703832" cy="447970"/>
            <a:chOff x="0" y="9334500"/>
            <a:chExt cx="17703832" cy="447970"/>
          </a:xfrm>
        </p:grpSpPr>
        <p:sp>
          <p:nvSpPr>
            <p:cNvPr id="11" name="AutoShape 3">
              <a:extLst>
                <a:ext uri="{FF2B5EF4-FFF2-40B4-BE49-F238E27FC236}">
                  <a16:creationId xmlns:a16="http://schemas.microsoft.com/office/drawing/2014/main" id="{DCDDD590-4A64-4907-BC44-73BF17591320}"/>
                </a:ext>
              </a:extLst>
            </p:cNvPr>
            <p:cNvSpPr/>
            <p:nvPr/>
          </p:nvSpPr>
          <p:spPr>
            <a:xfrm>
              <a:off x="0" y="9693695"/>
              <a:ext cx="14501442" cy="0"/>
            </a:xfrm>
            <a:prstGeom prst="line">
              <a:avLst/>
            </a:prstGeom>
            <a:ln w="47625" cap="flat">
              <a:solidFill>
                <a:srgbClr val="FFFFFF"/>
              </a:solidFill>
              <a:prstDash val="solid"/>
              <a:headEnd type="none" w="sm" len="sm"/>
              <a:tailEnd type="none" w="sm" len="sm"/>
            </a:ln>
          </p:spPr>
        </p:sp>
        <p:pic>
          <p:nvPicPr>
            <p:cNvPr id="12" name="Picture 8">
              <a:extLst>
                <a:ext uri="{FF2B5EF4-FFF2-40B4-BE49-F238E27FC236}">
                  <a16:creationId xmlns:a16="http://schemas.microsoft.com/office/drawing/2014/main" id="{CEACE19A-F0B1-4BF2-8FF4-4AD01D8CCBFC}"/>
                </a:ext>
              </a:extLst>
            </p:cNvPr>
            <p:cNvPicPr>
              <a:picLocks noChangeAspect="1"/>
            </p:cNvPicPr>
            <p:nvPr/>
          </p:nvPicPr>
          <p:blipFill>
            <a:blip r:embed="rId2"/>
            <a:srcRect/>
            <a:stretch>
              <a:fillRect/>
            </a:stretch>
          </p:blipFill>
          <p:spPr>
            <a:xfrm>
              <a:off x="15240000" y="9334500"/>
              <a:ext cx="2463832" cy="447970"/>
            </a:xfrm>
            <a:prstGeom prst="rect">
              <a:avLst/>
            </a:prstGeom>
          </p:spPr>
        </p:pic>
      </p:grpSp>
      <p:grpSp>
        <p:nvGrpSpPr>
          <p:cNvPr id="13" name="Group 12">
            <a:extLst>
              <a:ext uri="{FF2B5EF4-FFF2-40B4-BE49-F238E27FC236}">
                <a16:creationId xmlns:a16="http://schemas.microsoft.com/office/drawing/2014/main" id="{2F851808-BBE0-4BFC-8E36-EA840833659B}"/>
              </a:ext>
            </a:extLst>
          </p:cNvPr>
          <p:cNvGrpSpPr/>
          <p:nvPr/>
        </p:nvGrpSpPr>
        <p:grpSpPr>
          <a:xfrm>
            <a:off x="-49028" y="-981982"/>
            <a:ext cx="1649227" cy="4838155"/>
            <a:chOff x="-49027" y="-981982"/>
            <a:chExt cx="1565226" cy="4838155"/>
          </a:xfrm>
        </p:grpSpPr>
        <p:sp>
          <p:nvSpPr>
            <p:cNvPr id="14" name="AutoShape 5">
              <a:extLst>
                <a:ext uri="{FF2B5EF4-FFF2-40B4-BE49-F238E27FC236}">
                  <a16:creationId xmlns:a16="http://schemas.microsoft.com/office/drawing/2014/main" id="{F4A2D25B-3733-4A4B-B51D-C6380D03AADB}"/>
                </a:ext>
              </a:extLst>
            </p:cNvPr>
            <p:cNvSpPr/>
            <p:nvPr/>
          </p:nvSpPr>
          <p:spPr>
            <a:xfrm rot="-4114856" flipV="1">
              <a:off x="-1057023" y="998004"/>
              <a:ext cx="2021771" cy="5779"/>
            </a:xfrm>
            <a:prstGeom prst="line">
              <a:avLst/>
            </a:prstGeom>
            <a:ln w="209550" cap="flat">
              <a:solidFill>
                <a:srgbClr val="FFFFFF"/>
              </a:solidFill>
              <a:prstDash val="solid"/>
              <a:headEnd type="none" w="sm" len="sm"/>
              <a:tailEnd type="none" w="sm" len="sm"/>
            </a:ln>
          </p:spPr>
        </p:sp>
        <p:sp>
          <p:nvSpPr>
            <p:cNvPr id="15" name="AutoShape 6">
              <a:extLst>
                <a:ext uri="{FF2B5EF4-FFF2-40B4-BE49-F238E27FC236}">
                  <a16:creationId xmlns:a16="http://schemas.microsoft.com/office/drawing/2014/main" id="{5FE17575-3B9B-4187-89D2-D917DDAADF67}"/>
                </a:ext>
              </a:extLst>
            </p:cNvPr>
            <p:cNvSpPr/>
            <p:nvPr/>
          </p:nvSpPr>
          <p:spPr>
            <a:xfrm rot="-4103164">
              <a:off x="-1351772" y="849274"/>
              <a:ext cx="3693594" cy="31082"/>
            </a:xfrm>
            <a:prstGeom prst="line">
              <a:avLst/>
            </a:prstGeom>
            <a:ln w="209550" cap="flat">
              <a:solidFill>
                <a:srgbClr val="FFFFFF"/>
              </a:solidFill>
              <a:prstDash val="solid"/>
              <a:headEnd type="none" w="sm" len="sm"/>
              <a:tailEnd type="none" w="sm" len="sm"/>
            </a:ln>
          </p:spPr>
        </p:sp>
        <p:sp>
          <p:nvSpPr>
            <p:cNvPr id="16" name="AutoShape 7">
              <a:extLst>
                <a:ext uri="{FF2B5EF4-FFF2-40B4-BE49-F238E27FC236}">
                  <a16:creationId xmlns:a16="http://schemas.microsoft.com/office/drawing/2014/main" id="{4BBB071D-AF73-4B2C-902C-CC8746046586}"/>
                </a:ext>
              </a:extLst>
            </p:cNvPr>
            <p:cNvSpPr/>
            <p:nvPr/>
          </p:nvSpPr>
          <p:spPr>
            <a:xfrm rot="-4114856">
              <a:off x="-1238568" y="2133338"/>
              <a:ext cx="3375667" cy="70004"/>
            </a:xfrm>
            <a:prstGeom prst="line">
              <a:avLst/>
            </a:prstGeom>
            <a:ln w="209550" cap="flat">
              <a:solidFill>
                <a:srgbClr val="FFFFFF"/>
              </a:solidFill>
              <a:prstDash val="solid"/>
              <a:headEnd type="none" w="sm" len="sm"/>
              <a:tailEnd type="none" w="sm" len="sm"/>
            </a:ln>
          </p:spPr>
        </p:sp>
        <p:sp>
          <p:nvSpPr>
            <p:cNvPr id="17" name="AutoShape 8">
              <a:extLst>
                <a:ext uri="{FF2B5EF4-FFF2-40B4-BE49-F238E27FC236}">
                  <a16:creationId xmlns:a16="http://schemas.microsoft.com/office/drawing/2014/main" id="{D5D4D315-1A15-4EAC-B6CB-BFCFD787A8C9}"/>
                </a:ext>
              </a:extLst>
            </p:cNvPr>
            <p:cNvSpPr/>
            <p:nvPr/>
          </p:nvSpPr>
          <p:spPr>
            <a:xfrm rot="-4114856" flipV="1">
              <a:off x="-269174" y="784627"/>
              <a:ext cx="3291890" cy="33737"/>
            </a:xfrm>
            <a:prstGeom prst="line">
              <a:avLst/>
            </a:prstGeom>
            <a:ln w="209550" cap="flat">
              <a:solidFill>
                <a:srgbClr val="FFFFFF"/>
              </a:solidFill>
              <a:prstDash val="solid"/>
              <a:headEnd type="none" w="sm" len="sm"/>
              <a:tailEnd type="none" w="sm" len="sm"/>
            </a:ln>
          </p:spPr>
        </p:sp>
        <p:sp>
          <p:nvSpPr>
            <p:cNvPr id="18" name="AutoShape 9">
              <a:extLst>
                <a:ext uri="{FF2B5EF4-FFF2-40B4-BE49-F238E27FC236}">
                  <a16:creationId xmlns:a16="http://schemas.microsoft.com/office/drawing/2014/main" id="{2DAD8A55-389D-4343-9C48-534584579E21}"/>
                </a:ext>
              </a:extLst>
            </p:cNvPr>
            <p:cNvSpPr/>
            <p:nvPr/>
          </p:nvSpPr>
          <p:spPr>
            <a:xfrm rot="-4114856">
              <a:off x="-586891" y="1657193"/>
              <a:ext cx="4144485" cy="61694"/>
            </a:xfrm>
            <a:prstGeom prst="line">
              <a:avLst/>
            </a:prstGeom>
            <a:ln w="209550" cap="flat">
              <a:solidFill>
                <a:srgbClr val="FFFFFF"/>
              </a:solidFill>
              <a:prstDash val="solid"/>
              <a:headEnd type="none" w="sm" len="sm"/>
              <a:tailEnd type="none" w="sm" len="sm"/>
            </a:ln>
          </p:spPr>
        </p:sp>
      </p:grpSp>
      <p:pic>
        <p:nvPicPr>
          <p:cNvPr id="2" name="Picture 1">
            <a:extLst>
              <a:ext uri="{FF2B5EF4-FFF2-40B4-BE49-F238E27FC236}">
                <a16:creationId xmlns:a16="http://schemas.microsoft.com/office/drawing/2014/main" id="{02E13948-FADD-44B0-A1D6-5DF9110A3FA5}"/>
              </a:ext>
            </a:extLst>
          </p:cNvPr>
          <p:cNvPicPr>
            <a:picLocks noChangeAspect="1"/>
          </p:cNvPicPr>
          <p:nvPr/>
        </p:nvPicPr>
        <p:blipFill>
          <a:blip r:embed="rId3"/>
          <a:stretch>
            <a:fillRect/>
          </a:stretch>
        </p:blipFill>
        <p:spPr>
          <a:xfrm>
            <a:off x="2354710" y="1943074"/>
            <a:ext cx="14107018" cy="70535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829</Words>
  <Application>Microsoft Office PowerPoint</Application>
  <PresentationFormat>Custom</PresentationFormat>
  <Paragraphs>58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Poppins Medium</vt:lpstr>
      <vt:lpstr>Calibri</vt:lpstr>
      <vt:lpstr>Open Sans Extra Bold</vt:lpstr>
      <vt:lpstr>Open Sans</vt:lpstr>
      <vt:lpstr>Arial</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MUSLIMS &amp; THE REAL LIVING</dc:title>
  <dc:creator>Pete Rogers</dc:creator>
  <cp:lastModifiedBy>Pete Rogers</cp:lastModifiedBy>
  <cp:revision>28</cp:revision>
  <dcterms:created xsi:type="dcterms:W3CDTF">2006-08-16T00:00:00Z</dcterms:created>
  <dcterms:modified xsi:type="dcterms:W3CDTF">2022-09-26T11:10:24Z</dcterms:modified>
  <dc:identifier>DAE6Z97VKKw</dc:identifier>
</cp:coreProperties>
</file>